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265" r:id="rId3"/>
    <p:sldId id="264" r:id="rId4"/>
    <p:sldId id="291" r:id="rId5"/>
    <p:sldId id="267" r:id="rId6"/>
    <p:sldId id="292" r:id="rId7"/>
    <p:sldId id="260" r:id="rId8"/>
    <p:sldId id="300" r:id="rId9"/>
    <p:sldId id="301" r:id="rId10"/>
    <p:sldId id="302" r:id="rId11"/>
    <p:sldId id="295" r:id="rId12"/>
    <p:sldId id="303" r:id="rId13"/>
    <p:sldId id="293" r:id="rId14"/>
    <p:sldId id="296" r:id="rId15"/>
    <p:sldId id="305" r:id="rId16"/>
    <p:sldId id="306" r:id="rId17"/>
    <p:sldId id="312" r:id="rId18"/>
    <p:sldId id="308" r:id="rId19"/>
    <p:sldId id="309" r:id="rId20"/>
    <p:sldId id="310" r:id="rId21"/>
    <p:sldId id="317" r:id="rId22"/>
    <p:sldId id="318" r:id="rId23"/>
    <p:sldId id="319" r:id="rId24"/>
    <p:sldId id="282" r:id="rId25"/>
    <p:sldId id="321" r:id="rId26"/>
    <p:sldId id="261" r:id="rId27"/>
    <p:sldId id="322" r:id="rId28"/>
    <p:sldId id="323" r:id="rId29"/>
    <p:sldId id="325" r:id="rId30"/>
    <p:sldId id="259" r:id="rId31"/>
    <p:sldId id="299" r:id="rId32"/>
    <p:sldId id="324" r:id="rId33"/>
    <p:sldId id="286" r:id="rId34"/>
    <p:sldId id="25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7A3F"/>
    <a:srgbClr val="F7F3EF"/>
    <a:srgbClr val="935F35"/>
    <a:srgbClr val="184D65"/>
    <a:srgbClr val="ECD5D0"/>
    <a:srgbClr val="F6DDC6"/>
    <a:srgbClr val="B6854D"/>
    <a:srgbClr val="795445"/>
    <a:srgbClr val="2D3738"/>
    <a:srgbClr val="B39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2974" autoAdjust="0"/>
  </p:normalViewPr>
  <p:slideViewPr>
    <p:cSldViewPr snapToGrid="0" showGuides="1">
      <p:cViewPr varScale="1">
        <p:scale>
          <a:sx n="106" d="100"/>
          <a:sy n="106" d="100"/>
        </p:scale>
        <p:origin x="54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11C9AE-9BA4-478B-815D-2BB880FBB67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FD607E8-E7DF-4F7D-B0A5-A8080EE9EC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r>
            <a:rPr lang="ko-KR" altLang="en-US" dirty="0"/>
            <a:t>단계</a:t>
          </a:r>
        </a:p>
      </dgm:t>
    </dgm:pt>
    <dgm:pt modelId="{482B684B-732B-46E0-8CD6-59454FF75DE3}" type="parTrans" cxnId="{D7AE0142-BC8E-476B-8D61-245963AADA7A}">
      <dgm:prSet/>
      <dgm:spPr/>
      <dgm:t>
        <a:bodyPr/>
        <a:lstStyle/>
        <a:p>
          <a:pPr latinLnBrk="1"/>
          <a:endParaRPr lang="ko-KR" altLang="en-US"/>
        </a:p>
      </dgm:t>
    </dgm:pt>
    <dgm:pt modelId="{2B8A065F-7B35-4172-8190-BD278762A3E1}" type="sibTrans" cxnId="{D7AE0142-BC8E-476B-8D61-245963AADA7A}">
      <dgm:prSet/>
      <dgm:spPr/>
      <dgm:t>
        <a:bodyPr/>
        <a:lstStyle/>
        <a:p>
          <a:pPr latinLnBrk="1"/>
          <a:endParaRPr lang="ko-KR" altLang="en-US"/>
        </a:p>
      </dgm:t>
    </dgm:pt>
    <dgm:pt modelId="{6FD2CF2C-8379-405B-BEE5-508D906658FF}">
      <dgm:prSet phldrT="[텍스트]"/>
      <dgm:spPr/>
      <dgm:t>
        <a:bodyPr/>
        <a:lstStyle/>
        <a:p>
          <a:pPr latinLnBrk="1"/>
          <a:r>
            <a:rPr lang="ko-KR" altLang="en-US" dirty="0"/>
            <a:t>분석 대상 지역의 대기공간 설정</a:t>
          </a:r>
        </a:p>
      </dgm:t>
    </dgm:pt>
    <dgm:pt modelId="{619A8D29-D6DB-43EB-826A-41BD0DBBD0BF}" type="parTrans" cxnId="{3E9EFF69-333C-47AE-BA0D-0E3F39A7D439}">
      <dgm:prSet/>
      <dgm:spPr/>
      <dgm:t>
        <a:bodyPr/>
        <a:lstStyle/>
        <a:p>
          <a:pPr latinLnBrk="1"/>
          <a:endParaRPr lang="ko-KR" altLang="en-US"/>
        </a:p>
      </dgm:t>
    </dgm:pt>
    <dgm:pt modelId="{D3438A8C-B3A8-45AE-A6A2-65C064D11D80}" type="sibTrans" cxnId="{3E9EFF69-333C-47AE-BA0D-0E3F39A7D439}">
      <dgm:prSet/>
      <dgm:spPr/>
      <dgm:t>
        <a:bodyPr/>
        <a:lstStyle/>
        <a:p>
          <a:pPr latinLnBrk="1"/>
          <a:endParaRPr lang="ko-KR" altLang="en-US"/>
        </a:p>
      </dgm:t>
    </dgm:pt>
    <dgm:pt modelId="{F7D1F4D1-1896-4C7D-9392-184E13C1208D}">
      <dgm:prSet phldrT="[텍스트]"/>
      <dgm:spPr/>
      <dgm:t>
        <a:bodyPr/>
        <a:lstStyle/>
        <a:p>
          <a:pPr latinLnBrk="1"/>
          <a:r>
            <a:rPr lang="en-US" altLang="ko-KR" dirty="0"/>
            <a:t>2</a:t>
          </a:r>
          <a:r>
            <a:rPr lang="ko-KR" altLang="en-US" dirty="0"/>
            <a:t>단계</a:t>
          </a:r>
        </a:p>
      </dgm:t>
    </dgm:pt>
    <dgm:pt modelId="{95583E80-7E79-40BB-8807-7F7A8ABAB265}" type="parTrans" cxnId="{F5B33331-6BAF-460E-AE19-E9EB186B8819}">
      <dgm:prSet/>
      <dgm:spPr/>
      <dgm:t>
        <a:bodyPr/>
        <a:lstStyle/>
        <a:p>
          <a:pPr latinLnBrk="1"/>
          <a:endParaRPr lang="ko-KR" altLang="en-US"/>
        </a:p>
      </dgm:t>
    </dgm:pt>
    <dgm:pt modelId="{65DCE9A0-6856-44C4-9515-B07A02258268}" type="sibTrans" cxnId="{F5B33331-6BAF-460E-AE19-E9EB186B8819}">
      <dgm:prSet/>
      <dgm:spPr/>
      <dgm:t>
        <a:bodyPr/>
        <a:lstStyle/>
        <a:p>
          <a:pPr latinLnBrk="1"/>
          <a:endParaRPr lang="ko-KR" altLang="en-US"/>
        </a:p>
      </dgm:t>
    </dgm:pt>
    <dgm:pt modelId="{8E74CAA5-B0AF-4BB8-964D-540B92754DB9}">
      <dgm:prSet phldrT="[텍스트]"/>
      <dgm:spPr/>
      <dgm:t>
        <a:bodyPr/>
        <a:lstStyle/>
        <a:p>
          <a:pPr latinLnBrk="1"/>
          <a:r>
            <a:rPr lang="ko-KR" altLang="en-US" dirty="0"/>
            <a:t>설정된 대기공간 면적 계산</a:t>
          </a:r>
        </a:p>
      </dgm:t>
    </dgm:pt>
    <dgm:pt modelId="{5694AEF5-0BFF-49D0-86B2-913738B05A72}" type="parTrans" cxnId="{17110BEB-3574-470C-9497-72344818D849}">
      <dgm:prSet/>
      <dgm:spPr/>
      <dgm:t>
        <a:bodyPr/>
        <a:lstStyle/>
        <a:p>
          <a:pPr latinLnBrk="1"/>
          <a:endParaRPr lang="ko-KR" altLang="en-US"/>
        </a:p>
      </dgm:t>
    </dgm:pt>
    <dgm:pt modelId="{71FE57B2-0FCB-4659-B8F3-766E6996A37E}" type="sibTrans" cxnId="{17110BEB-3574-470C-9497-72344818D849}">
      <dgm:prSet/>
      <dgm:spPr/>
      <dgm:t>
        <a:bodyPr/>
        <a:lstStyle/>
        <a:p>
          <a:pPr latinLnBrk="1"/>
          <a:endParaRPr lang="ko-KR" altLang="en-US"/>
        </a:p>
      </dgm:t>
    </dgm:pt>
    <dgm:pt modelId="{C832DEB5-FF82-41EC-AF7A-1872D028BAC9}">
      <dgm:prSet phldrT="[텍스트]"/>
      <dgm:spPr/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단계</a:t>
          </a:r>
        </a:p>
      </dgm:t>
    </dgm:pt>
    <dgm:pt modelId="{C8821638-E8B5-4B7C-B3AA-690CECDEAF8F}" type="parTrans" cxnId="{4EAA35E6-0441-476D-A355-CB1943E42E1E}">
      <dgm:prSet/>
      <dgm:spPr/>
      <dgm:t>
        <a:bodyPr/>
        <a:lstStyle/>
        <a:p>
          <a:pPr latinLnBrk="1"/>
          <a:endParaRPr lang="ko-KR" altLang="en-US"/>
        </a:p>
      </dgm:t>
    </dgm:pt>
    <dgm:pt modelId="{4641DFF0-97B8-4818-98F4-B0A5CFEC561B}" type="sibTrans" cxnId="{4EAA35E6-0441-476D-A355-CB1943E42E1E}">
      <dgm:prSet/>
      <dgm:spPr/>
      <dgm:t>
        <a:bodyPr/>
        <a:lstStyle/>
        <a:p>
          <a:pPr latinLnBrk="1"/>
          <a:endParaRPr lang="ko-KR" altLang="en-US"/>
        </a:p>
      </dgm:t>
    </dgm:pt>
    <dgm:pt modelId="{98757F0A-9378-4EFF-AA4C-05F6BC202C4E}">
      <dgm:prSet phldrT="[텍스트]"/>
      <dgm:spPr/>
      <dgm:t>
        <a:bodyPr/>
        <a:lstStyle/>
        <a:p>
          <a:pPr latinLnBrk="1"/>
          <a:r>
            <a:rPr lang="ko-KR" altLang="en-US" dirty="0"/>
            <a:t>분석시간대별로 대기공간 내 최대 </a:t>
          </a:r>
          <a:r>
            <a:rPr lang="ko-KR" altLang="en-US" dirty="0" err="1"/>
            <a:t>승객수</a:t>
          </a:r>
          <a:r>
            <a:rPr lang="ko-KR" altLang="en-US" dirty="0"/>
            <a:t> 측정</a:t>
          </a:r>
        </a:p>
      </dgm:t>
    </dgm:pt>
    <dgm:pt modelId="{7C33DC1F-9F31-4CAE-8B87-FBF06C9E5117}" type="parTrans" cxnId="{E274FFBB-8385-4C4B-A5CF-7B9E62FA7ABD}">
      <dgm:prSet/>
      <dgm:spPr/>
      <dgm:t>
        <a:bodyPr/>
        <a:lstStyle/>
        <a:p>
          <a:pPr latinLnBrk="1"/>
          <a:endParaRPr lang="ko-KR" altLang="en-US"/>
        </a:p>
      </dgm:t>
    </dgm:pt>
    <dgm:pt modelId="{FC9E3C32-436C-40A5-AB55-357705DBF220}" type="sibTrans" cxnId="{E274FFBB-8385-4C4B-A5CF-7B9E62FA7ABD}">
      <dgm:prSet/>
      <dgm:spPr/>
      <dgm:t>
        <a:bodyPr/>
        <a:lstStyle/>
        <a:p>
          <a:pPr latinLnBrk="1"/>
          <a:endParaRPr lang="ko-KR" altLang="en-US"/>
        </a:p>
      </dgm:t>
    </dgm:pt>
    <dgm:pt modelId="{59DD9482-EF4C-435F-98EB-D40E969268D3}">
      <dgm:prSet phldrT="[텍스트]"/>
      <dgm:spPr/>
      <dgm:t>
        <a:bodyPr/>
        <a:lstStyle/>
        <a:p>
          <a:pPr latinLnBrk="1"/>
          <a:r>
            <a:rPr lang="ko-KR" altLang="en-US" dirty="0"/>
            <a:t>설정된 대기공간 면적을 측정된 최대 승객수로 나눠 동적 혼잡도 추정</a:t>
          </a:r>
        </a:p>
      </dgm:t>
    </dgm:pt>
    <dgm:pt modelId="{B6716748-62C9-4736-A11B-84D191F9ACEA}" type="parTrans" cxnId="{65E8EE0E-A41D-4CD5-BE89-3BF440B29DB6}">
      <dgm:prSet/>
      <dgm:spPr/>
      <dgm:t>
        <a:bodyPr/>
        <a:lstStyle/>
        <a:p>
          <a:pPr latinLnBrk="1"/>
          <a:endParaRPr lang="ko-KR" altLang="en-US"/>
        </a:p>
      </dgm:t>
    </dgm:pt>
    <dgm:pt modelId="{3A8D7415-DC61-4DDC-A458-B33D06307630}" type="sibTrans" cxnId="{65E8EE0E-A41D-4CD5-BE89-3BF440B29DB6}">
      <dgm:prSet/>
      <dgm:spPr/>
      <dgm:t>
        <a:bodyPr/>
        <a:lstStyle/>
        <a:p>
          <a:pPr latinLnBrk="1"/>
          <a:endParaRPr lang="ko-KR" altLang="en-US"/>
        </a:p>
      </dgm:t>
    </dgm:pt>
    <dgm:pt modelId="{766A0E4D-E666-41A5-8B32-BFA139114758}">
      <dgm:prSet phldrT="[텍스트]"/>
      <dgm:spPr/>
      <dgm:t>
        <a:bodyPr/>
        <a:lstStyle/>
        <a:p>
          <a:pPr latinLnBrk="1"/>
          <a:r>
            <a:rPr lang="en-US" altLang="ko-KR" dirty="0"/>
            <a:t>4</a:t>
          </a:r>
          <a:r>
            <a:rPr lang="ko-KR" altLang="en-US" dirty="0"/>
            <a:t>단계</a:t>
          </a:r>
        </a:p>
      </dgm:t>
    </dgm:pt>
    <dgm:pt modelId="{6C6DF684-6DCE-4EFB-A167-E4BC610A9C59}" type="parTrans" cxnId="{1636EA8A-2D2B-4D0B-AC04-8BA32460A3A6}">
      <dgm:prSet/>
      <dgm:spPr/>
      <dgm:t>
        <a:bodyPr/>
        <a:lstStyle/>
        <a:p>
          <a:pPr latinLnBrk="1"/>
          <a:endParaRPr lang="ko-KR" altLang="en-US"/>
        </a:p>
      </dgm:t>
    </dgm:pt>
    <dgm:pt modelId="{43B2C49A-B869-4090-B91E-524127BE3EA1}" type="sibTrans" cxnId="{1636EA8A-2D2B-4D0B-AC04-8BA32460A3A6}">
      <dgm:prSet/>
      <dgm:spPr/>
      <dgm:t>
        <a:bodyPr/>
        <a:lstStyle/>
        <a:p>
          <a:pPr latinLnBrk="1"/>
          <a:endParaRPr lang="ko-KR" altLang="en-US"/>
        </a:p>
      </dgm:t>
    </dgm:pt>
    <dgm:pt modelId="{204FC27F-E1F3-41B6-B03C-27C2C5E360DD}" type="pres">
      <dgm:prSet presAssocID="{B311C9AE-9BA4-478B-815D-2BB880FBB675}" presName="linearFlow" presStyleCnt="0">
        <dgm:presLayoutVars>
          <dgm:dir/>
          <dgm:animLvl val="lvl"/>
          <dgm:resizeHandles val="exact"/>
        </dgm:presLayoutVars>
      </dgm:prSet>
      <dgm:spPr/>
    </dgm:pt>
    <dgm:pt modelId="{0749CCFA-B087-4089-A31F-B252B2C64606}" type="pres">
      <dgm:prSet presAssocID="{1FD607E8-E7DF-4F7D-B0A5-A8080EE9ECEB}" presName="composite" presStyleCnt="0"/>
      <dgm:spPr/>
    </dgm:pt>
    <dgm:pt modelId="{A12557AF-0205-402B-94F1-ABBFBA5755FC}" type="pres">
      <dgm:prSet presAssocID="{1FD607E8-E7DF-4F7D-B0A5-A8080EE9ECEB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6C85898-9751-49CF-9F90-9FFB1E48514C}" type="pres">
      <dgm:prSet presAssocID="{1FD607E8-E7DF-4F7D-B0A5-A8080EE9ECEB}" presName="descendantText" presStyleLbl="alignAcc1" presStyleIdx="0" presStyleCnt="4">
        <dgm:presLayoutVars>
          <dgm:bulletEnabled val="1"/>
        </dgm:presLayoutVars>
      </dgm:prSet>
      <dgm:spPr/>
    </dgm:pt>
    <dgm:pt modelId="{87A61E0C-ECCE-4DB3-8963-F19FB77E607D}" type="pres">
      <dgm:prSet presAssocID="{2B8A065F-7B35-4172-8190-BD278762A3E1}" presName="sp" presStyleCnt="0"/>
      <dgm:spPr/>
    </dgm:pt>
    <dgm:pt modelId="{FC28255C-D724-464D-BF4F-CB54B76B503D}" type="pres">
      <dgm:prSet presAssocID="{F7D1F4D1-1896-4C7D-9392-184E13C1208D}" presName="composite" presStyleCnt="0"/>
      <dgm:spPr/>
    </dgm:pt>
    <dgm:pt modelId="{1C058734-F285-4453-83DB-BAE57CD8539C}" type="pres">
      <dgm:prSet presAssocID="{F7D1F4D1-1896-4C7D-9392-184E13C1208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4B57911-18EF-476C-B7BA-660BAD48F580}" type="pres">
      <dgm:prSet presAssocID="{F7D1F4D1-1896-4C7D-9392-184E13C1208D}" presName="descendantText" presStyleLbl="alignAcc1" presStyleIdx="1" presStyleCnt="4">
        <dgm:presLayoutVars>
          <dgm:bulletEnabled val="1"/>
        </dgm:presLayoutVars>
      </dgm:prSet>
      <dgm:spPr/>
    </dgm:pt>
    <dgm:pt modelId="{D5FB9E61-2004-4F7E-97D2-FD9B5E11A9C7}" type="pres">
      <dgm:prSet presAssocID="{65DCE9A0-6856-44C4-9515-B07A02258268}" presName="sp" presStyleCnt="0"/>
      <dgm:spPr/>
    </dgm:pt>
    <dgm:pt modelId="{E768F81B-C021-42E8-B60B-C4395FCFE18D}" type="pres">
      <dgm:prSet presAssocID="{C832DEB5-FF82-41EC-AF7A-1872D028BAC9}" presName="composite" presStyleCnt="0"/>
      <dgm:spPr/>
    </dgm:pt>
    <dgm:pt modelId="{3905B728-342F-4EF9-A1F9-A1F1235EB3AF}" type="pres">
      <dgm:prSet presAssocID="{C832DEB5-FF82-41EC-AF7A-1872D028BAC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107C3DE-BCC6-4441-9029-E2C793AD9A33}" type="pres">
      <dgm:prSet presAssocID="{C832DEB5-FF82-41EC-AF7A-1872D028BAC9}" presName="descendantText" presStyleLbl="alignAcc1" presStyleIdx="2" presStyleCnt="4">
        <dgm:presLayoutVars>
          <dgm:bulletEnabled val="1"/>
        </dgm:presLayoutVars>
      </dgm:prSet>
      <dgm:spPr/>
    </dgm:pt>
    <dgm:pt modelId="{C922B476-E36E-4E6C-9210-A13391DE8147}" type="pres">
      <dgm:prSet presAssocID="{4641DFF0-97B8-4818-98F4-B0A5CFEC561B}" presName="sp" presStyleCnt="0"/>
      <dgm:spPr/>
    </dgm:pt>
    <dgm:pt modelId="{13B42BBC-07A0-4119-BF92-D1392DAFC7B1}" type="pres">
      <dgm:prSet presAssocID="{766A0E4D-E666-41A5-8B32-BFA139114758}" presName="composite" presStyleCnt="0"/>
      <dgm:spPr/>
    </dgm:pt>
    <dgm:pt modelId="{5238B572-6FC0-4113-87E1-B464E08B92D9}" type="pres">
      <dgm:prSet presAssocID="{766A0E4D-E666-41A5-8B32-BFA13911475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D0231F2-21FB-4D18-A15D-31D238C73AF4}" type="pres">
      <dgm:prSet presAssocID="{766A0E4D-E666-41A5-8B32-BFA13911475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D74DE04-FB54-4118-92DA-5D7020A90B03}" type="presOf" srcId="{98757F0A-9378-4EFF-AA4C-05F6BC202C4E}" destId="{8107C3DE-BCC6-4441-9029-E2C793AD9A33}" srcOrd="0" destOrd="0" presId="urn:microsoft.com/office/officeart/2005/8/layout/chevron2"/>
    <dgm:cxn modelId="{E86E5C0D-3225-4C2F-91D5-97F09304B949}" type="presOf" srcId="{C832DEB5-FF82-41EC-AF7A-1872D028BAC9}" destId="{3905B728-342F-4EF9-A1F9-A1F1235EB3AF}" srcOrd="0" destOrd="0" presId="urn:microsoft.com/office/officeart/2005/8/layout/chevron2"/>
    <dgm:cxn modelId="{65E8EE0E-A41D-4CD5-BE89-3BF440B29DB6}" srcId="{766A0E4D-E666-41A5-8B32-BFA139114758}" destId="{59DD9482-EF4C-435F-98EB-D40E969268D3}" srcOrd="0" destOrd="0" parTransId="{B6716748-62C9-4736-A11B-84D191F9ACEA}" sibTransId="{3A8D7415-DC61-4DDC-A458-B33D06307630}"/>
    <dgm:cxn modelId="{F5B33331-6BAF-460E-AE19-E9EB186B8819}" srcId="{B311C9AE-9BA4-478B-815D-2BB880FBB675}" destId="{F7D1F4D1-1896-4C7D-9392-184E13C1208D}" srcOrd="1" destOrd="0" parTransId="{95583E80-7E79-40BB-8807-7F7A8ABAB265}" sibTransId="{65DCE9A0-6856-44C4-9515-B07A02258268}"/>
    <dgm:cxn modelId="{D7AE0142-BC8E-476B-8D61-245963AADA7A}" srcId="{B311C9AE-9BA4-478B-815D-2BB880FBB675}" destId="{1FD607E8-E7DF-4F7D-B0A5-A8080EE9ECEB}" srcOrd="0" destOrd="0" parTransId="{482B684B-732B-46E0-8CD6-59454FF75DE3}" sibTransId="{2B8A065F-7B35-4172-8190-BD278762A3E1}"/>
    <dgm:cxn modelId="{847DBC47-4B13-4DE4-B779-B899D1C7FB48}" type="presOf" srcId="{B311C9AE-9BA4-478B-815D-2BB880FBB675}" destId="{204FC27F-E1F3-41B6-B03C-27C2C5E360DD}" srcOrd="0" destOrd="0" presId="urn:microsoft.com/office/officeart/2005/8/layout/chevron2"/>
    <dgm:cxn modelId="{577A0149-8EA7-4464-B2FC-0EF14AEDE0B7}" type="presOf" srcId="{1FD607E8-E7DF-4F7D-B0A5-A8080EE9ECEB}" destId="{A12557AF-0205-402B-94F1-ABBFBA5755FC}" srcOrd="0" destOrd="0" presId="urn:microsoft.com/office/officeart/2005/8/layout/chevron2"/>
    <dgm:cxn modelId="{3E9EFF69-333C-47AE-BA0D-0E3F39A7D439}" srcId="{1FD607E8-E7DF-4F7D-B0A5-A8080EE9ECEB}" destId="{6FD2CF2C-8379-405B-BEE5-508D906658FF}" srcOrd="0" destOrd="0" parTransId="{619A8D29-D6DB-43EB-826A-41BD0DBBD0BF}" sibTransId="{D3438A8C-B3A8-45AE-A6A2-65C064D11D80}"/>
    <dgm:cxn modelId="{7C35FA6B-DB95-44B8-A44F-218DA78FB860}" type="presOf" srcId="{59DD9482-EF4C-435F-98EB-D40E969268D3}" destId="{8D0231F2-21FB-4D18-A15D-31D238C73AF4}" srcOrd="0" destOrd="0" presId="urn:microsoft.com/office/officeart/2005/8/layout/chevron2"/>
    <dgm:cxn modelId="{A7716474-39FD-46B5-BB3B-C1AFBDAFF4A3}" type="presOf" srcId="{766A0E4D-E666-41A5-8B32-BFA139114758}" destId="{5238B572-6FC0-4113-87E1-B464E08B92D9}" srcOrd="0" destOrd="0" presId="urn:microsoft.com/office/officeart/2005/8/layout/chevron2"/>
    <dgm:cxn modelId="{55F1067E-4FE9-4E66-80B1-921D71D384D8}" type="presOf" srcId="{F7D1F4D1-1896-4C7D-9392-184E13C1208D}" destId="{1C058734-F285-4453-83DB-BAE57CD8539C}" srcOrd="0" destOrd="0" presId="urn:microsoft.com/office/officeart/2005/8/layout/chevron2"/>
    <dgm:cxn modelId="{1636EA8A-2D2B-4D0B-AC04-8BA32460A3A6}" srcId="{B311C9AE-9BA4-478B-815D-2BB880FBB675}" destId="{766A0E4D-E666-41A5-8B32-BFA139114758}" srcOrd="3" destOrd="0" parTransId="{6C6DF684-6DCE-4EFB-A167-E4BC610A9C59}" sibTransId="{43B2C49A-B869-4090-B91E-524127BE3EA1}"/>
    <dgm:cxn modelId="{E274FFBB-8385-4C4B-A5CF-7B9E62FA7ABD}" srcId="{C832DEB5-FF82-41EC-AF7A-1872D028BAC9}" destId="{98757F0A-9378-4EFF-AA4C-05F6BC202C4E}" srcOrd="0" destOrd="0" parTransId="{7C33DC1F-9F31-4CAE-8B87-FBF06C9E5117}" sibTransId="{FC9E3C32-436C-40A5-AB55-357705DBF220}"/>
    <dgm:cxn modelId="{FE2E1EC4-7DF2-4893-B0B7-70D0F072101C}" type="presOf" srcId="{8E74CAA5-B0AF-4BB8-964D-540B92754DB9}" destId="{A4B57911-18EF-476C-B7BA-660BAD48F580}" srcOrd="0" destOrd="0" presId="urn:microsoft.com/office/officeart/2005/8/layout/chevron2"/>
    <dgm:cxn modelId="{F4BCC9DF-3B6C-4F0A-AD67-C9244810FF17}" type="presOf" srcId="{6FD2CF2C-8379-405B-BEE5-508D906658FF}" destId="{06C85898-9751-49CF-9F90-9FFB1E48514C}" srcOrd="0" destOrd="0" presId="urn:microsoft.com/office/officeart/2005/8/layout/chevron2"/>
    <dgm:cxn modelId="{4EAA35E6-0441-476D-A355-CB1943E42E1E}" srcId="{B311C9AE-9BA4-478B-815D-2BB880FBB675}" destId="{C832DEB5-FF82-41EC-AF7A-1872D028BAC9}" srcOrd="2" destOrd="0" parTransId="{C8821638-E8B5-4B7C-B3AA-690CECDEAF8F}" sibTransId="{4641DFF0-97B8-4818-98F4-B0A5CFEC561B}"/>
    <dgm:cxn modelId="{17110BEB-3574-470C-9497-72344818D849}" srcId="{F7D1F4D1-1896-4C7D-9392-184E13C1208D}" destId="{8E74CAA5-B0AF-4BB8-964D-540B92754DB9}" srcOrd="0" destOrd="0" parTransId="{5694AEF5-0BFF-49D0-86B2-913738B05A72}" sibTransId="{71FE57B2-0FCB-4659-B8F3-766E6996A37E}"/>
    <dgm:cxn modelId="{05896685-C178-4E46-BE09-FAB725538C98}" type="presParOf" srcId="{204FC27F-E1F3-41B6-B03C-27C2C5E360DD}" destId="{0749CCFA-B087-4089-A31F-B252B2C64606}" srcOrd="0" destOrd="0" presId="urn:microsoft.com/office/officeart/2005/8/layout/chevron2"/>
    <dgm:cxn modelId="{F9B6BFC6-81EB-445A-8121-AE1A10E1B3C5}" type="presParOf" srcId="{0749CCFA-B087-4089-A31F-B252B2C64606}" destId="{A12557AF-0205-402B-94F1-ABBFBA5755FC}" srcOrd="0" destOrd="0" presId="urn:microsoft.com/office/officeart/2005/8/layout/chevron2"/>
    <dgm:cxn modelId="{3DAAB473-0D49-43A4-A8A5-B6B571D38D68}" type="presParOf" srcId="{0749CCFA-B087-4089-A31F-B252B2C64606}" destId="{06C85898-9751-49CF-9F90-9FFB1E48514C}" srcOrd="1" destOrd="0" presId="urn:microsoft.com/office/officeart/2005/8/layout/chevron2"/>
    <dgm:cxn modelId="{B3722FB1-88B7-4CA1-922E-1CCE47182319}" type="presParOf" srcId="{204FC27F-E1F3-41B6-B03C-27C2C5E360DD}" destId="{87A61E0C-ECCE-4DB3-8963-F19FB77E607D}" srcOrd="1" destOrd="0" presId="urn:microsoft.com/office/officeart/2005/8/layout/chevron2"/>
    <dgm:cxn modelId="{D03BD522-1C68-4381-BB7E-CA4837081E37}" type="presParOf" srcId="{204FC27F-E1F3-41B6-B03C-27C2C5E360DD}" destId="{FC28255C-D724-464D-BF4F-CB54B76B503D}" srcOrd="2" destOrd="0" presId="urn:microsoft.com/office/officeart/2005/8/layout/chevron2"/>
    <dgm:cxn modelId="{5CBABCCB-6870-4E8A-8431-20F29ADC52A8}" type="presParOf" srcId="{FC28255C-D724-464D-BF4F-CB54B76B503D}" destId="{1C058734-F285-4453-83DB-BAE57CD8539C}" srcOrd="0" destOrd="0" presId="urn:microsoft.com/office/officeart/2005/8/layout/chevron2"/>
    <dgm:cxn modelId="{8BD9C70A-DFCD-4D57-A410-A9B1DDEB2D2D}" type="presParOf" srcId="{FC28255C-D724-464D-BF4F-CB54B76B503D}" destId="{A4B57911-18EF-476C-B7BA-660BAD48F580}" srcOrd="1" destOrd="0" presId="urn:microsoft.com/office/officeart/2005/8/layout/chevron2"/>
    <dgm:cxn modelId="{90C66A3D-87A1-4C56-BD23-7AA600F23E76}" type="presParOf" srcId="{204FC27F-E1F3-41B6-B03C-27C2C5E360DD}" destId="{D5FB9E61-2004-4F7E-97D2-FD9B5E11A9C7}" srcOrd="3" destOrd="0" presId="urn:microsoft.com/office/officeart/2005/8/layout/chevron2"/>
    <dgm:cxn modelId="{919469EB-706C-4E27-AD38-0F641157A9F5}" type="presParOf" srcId="{204FC27F-E1F3-41B6-B03C-27C2C5E360DD}" destId="{E768F81B-C021-42E8-B60B-C4395FCFE18D}" srcOrd="4" destOrd="0" presId="urn:microsoft.com/office/officeart/2005/8/layout/chevron2"/>
    <dgm:cxn modelId="{4E3AADD0-4CF1-4423-8F75-6D732E6BF123}" type="presParOf" srcId="{E768F81B-C021-42E8-B60B-C4395FCFE18D}" destId="{3905B728-342F-4EF9-A1F9-A1F1235EB3AF}" srcOrd="0" destOrd="0" presId="urn:microsoft.com/office/officeart/2005/8/layout/chevron2"/>
    <dgm:cxn modelId="{FFFE1293-E609-4FB6-8629-E1D3F7917CC3}" type="presParOf" srcId="{E768F81B-C021-42E8-B60B-C4395FCFE18D}" destId="{8107C3DE-BCC6-4441-9029-E2C793AD9A33}" srcOrd="1" destOrd="0" presId="urn:microsoft.com/office/officeart/2005/8/layout/chevron2"/>
    <dgm:cxn modelId="{CCEED5D4-5096-4127-9EFE-0644B6B290F8}" type="presParOf" srcId="{204FC27F-E1F3-41B6-B03C-27C2C5E360DD}" destId="{C922B476-E36E-4E6C-9210-A13391DE8147}" srcOrd="5" destOrd="0" presId="urn:microsoft.com/office/officeart/2005/8/layout/chevron2"/>
    <dgm:cxn modelId="{3376F572-359E-461E-BBA1-569281DB0233}" type="presParOf" srcId="{204FC27F-E1F3-41B6-B03C-27C2C5E360DD}" destId="{13B42BBC-07A0-4119-BF92-D1392DAFC7B1}" srcOrd="6" destOrd="0" presId="urn:microsoft.com/office/officeart/2005/8/layout/chevron2"/>
    <dgm:cxn modelId="{456455E8-0A9F-4C34-A6C4-DF90E8BB1DD5}" type="presParOf" srcId="{13B42BBC-07A0-4119-BF92-D1392DAFC7B1}" destId="{5238B572-6FC0-4113-87E1-B464E08B92D9}" srcOrd="0" destOrd="0" presId="urn:microsoft.com/office/officeart/2005/8/layout/chevron2"/>
    <dgm:cxn modelId="{DB4732FC-08B6-48B4-A902-E84E26743784}" type="presParOf" srcId="{13B42BBC-07A0-4119-BF92-D1392DAFC7B1}" destId="{8D0231F2-21FB-4D18-A15D-31D238C73A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557AF-0205-402B-94F1-ABBFBA5755FC}">
      <dsp:nvSpPr>
        <dsp:cNvPr id="0" name=""/>
        <dsp:cNvSpPr/>
      </dsp:nvSpPr>
      <dsp:spPr>
        <a:xfrm rot="5400000">
          <a:off x="-194646" y="195758"/>
          <a:ext cx="1297641" cy="908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1</a:t>
          </a:r>
          <a:r>
            <a:rPr lang="ko-KR" altLang="en-US" sz="1800" kern="1200" dirty="0"/>
            <a:t>단계</a:t>
          </a:r>
        </a:p>
      </dsp:txBody>
      <dsp:txXfrm rot="-5400000">
        <a:off x="1" y="455287"/>
        <a:ext cx="908349" cy="389292"/>
      </dsp:txXfrm>
    </dsp:sp>
    <dsp:sp modelId="{06C85898-9751-49CF-9F90-9FFB1E48514C}">
      <dsp:nvSpPr>
        <dsp:cNvPr id="0" name=""/>
        <dsp:cNvSpPr/>
      </dsp:nvSpPr>
      <dsp:spPr>
        <a:xfrm rot="5400000">
          <a:off x="5286932" y="-4377470"/>
          <a:ext cx="843466" cy="9600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분석 대상 지역의 대기공간 설정</a:t>
          </a:r>
        </a:p>
      </dsp:txBody>
      <dsp:txXfrm rot="-5400000">
        <a:off x="908350" y="42287"/>
        <a:ext cx="9559457" cy="761116"/>
      </dsp:txXfrm>
    </dsp:sp>
    <dsp:sp modelId="{1C058734-F285-4453-83DB-BAE57CD8539C}">
      <dsp:nvSpPr>
        <dsp:cNvPr id="0" name=""/>
        <dsp:cNvSpPr/>
      </dsp:nvSpPr>
      <dsp:spPr>
        <a:xfrm rot="5400000">
          <a:off x="-194646" y="1347186"/>
          <a:ext cx="1297641" cy="908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2</a:t>
          </a:r>
          <a:r>
            <a:rPr lang="ko-KR" altLang="en-US" sz="1800" kern="1200" dirty="0"/>
            <a:t>단계</a:t>
          </a:r>
        </a:p>
      </dsp:txBody>
      <dsp:txXfrm rot="-5400000">
        <a:off x="1" y="1606715"/>
        <a:ext cx="908349" cy="389292"/>
      </dsp:txXfrm>
    </dsp:sp>
    <dsp:sp modelId="{A4B57911-18EF-476C-B7BA-660BAD48F580}">
      <dsp:nvSpPr>
        <dsp:cNvPr id="0" name=""/>
        <dsp:cNvSpPr/>
      </dsp:nvSpPr>
      <dsp:spPr>
        <a:xfrm rot="5400000">
          <a:off x="5286932" y="-3226042"/>
          <a:ext cx="843466" cy="9600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설정된 대기공간 면적 계산</a:t>
          </a:r>
        </a:p>
      </dsp:txBody>
      <dsp:txXfrm rot="-5400000">
        <a:off x="908350" y="1193715"/>
        <a:ext cx="9559457" cy="761116"/>
      </dsp:txXfrm>
    </dsp:sp>
    <dsp:sp modelId="{3905B728-342F-4EF9-A1F9-A1F1235EB3AF}">
      <dsp:nvSpPr>
        <dsp:cNvPr id="0" name=""/>
        <dsp:cNvSpPr/>
      </dsp:nvSpPr>
      <dsp:spPr>
        <a:xfrm rot="5400000">
          <a:off x="-194646" y="2498614"/>
          <a:ext cx="1297641" cy="908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3</a:t>
          </a:r>
          <a:r>
            <a:rPr lang="ko-KR" altLang="en-US" sz="1800" kern="1200" dirty="0"/>
            <a:t>단계</a:t>
          </a:r>
        </a:p>
      </dsp:txBody>
      <dsp:txXfrm rot="-5400000">
        <a:off x="1" y="2758143"/>
        <a:ext cx="908349" cy="389292"/>
      </dsp:txXfrm>
    </dsp:sp>
    <dsp:sp modelId="{8107C3DE-BCC6-4441-9029-E2C793AD9A33}">
      <dsp:nvSpPr>
        <dsp:cNvPr id="0" name=""/>
        <dsp:cNvSpPr/>
      </dsp:nvSpPr>
      <dsp:spPr>
        <a:xfrm rot="5400000">
          <a:off x="5286932" y="-2074614"/>
          <a:ext cx="843466" cy="9600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분석시간대별로 대기공간 내 최대 </a:t>
          </a:r>
          <a:r>
            <a:rPr lang="ko-KR" altLang="en-US" sz="2300" kern="1200" dirty="0" err="1"/>
            <a:t>승객수</a:t>
          </a:r>
          <a:r>
            <a:rPr lang="ko-KR" altLang="en-US" sz="2300" kern="1200" dirty="0"/>
            <a:t> 측정</a:t>
          </a:r>
        </a:p>
      </dsp:txBody>
      <dsp:txXfrm rot="-5400000">
        <a:off x="908350" y="2345143"/>
        <a:ext cx="9559457" cy="761116"/>
      </dsp:txXfrm>
    </dsp:sp>
    <dsp:sp modelId="{5238B572-6FC0-4113-87E1-B464E08B92D9}">
      <dsp:nvSpPr>
        <dsp:cNvPr id="0" name=""/>
        <dsp:cNvSpPr/>
      </dsp:nvSpPr>
      <dsp:spPr>
        <a:xfrm rot="5400000">
          <a:off x="-194646" y="3650042"/>
          <a:ext cx="1297641" cy="908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4</a:t>
          </a:r>
          <a:r>
            <a:rPr lang="ko-KR" altLang="en-US" sz="1800" kern="1200" dirty="0"/>
            <a:t>단계</a:t>
          </a:r>
        </a:p>
      </dsp:txBody>
      <dsp:txXfrm rot="-5400000">
        <a:off x="1" y="3909571"/>
        <a:ext cx="908349" cy="389292"/>
      </dsp:txXfrm>
    </dsp:sp>
    <dsp:sp modelId="{8D0231F2-21FB-4D18-A15D-31D238C73AF4}">
      <dsp:nvSpPr>
        <dsp:cNvPr id="0" name=""/>
        <dsp:cNvSpPr/>
      </dsp:nvSpPr>
      <dsp:spPr>
        <a:xfrm rot="5400000">
          <a:off x="5286932" y="-923186"/>
          <a:ext cx="843466" cy="9600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설정된 대기공간 면적을 측정된 최대 승객수로 나눠 동적 혼잡도 추정</a:t>
          </a:r>
        </a:p>
      </dsp:txBody>
      <dsp:txXfrm rot="-5400000">
        <a:off x="908350" y="3496571"/>
        <a:ext cx="9559457" cy="761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5DEAD-6E97-4677-844D-0DE0607C578D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EB65B-3A0F-4059-AFC0-79D3B6CC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38432-365A-46DA-A9A7-EFE011370B4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7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여기에서 </a:t>
            </a:r>
            <a:r>
              <a:rPr lang="en-US" altLang="ko-KR" dirty="0"/>
              <a:t>‘</a:t>
            </a:r>
            <a:r>
              <a:rPr lang="ko-KR" altLang="en-US" dirty="0"/>
              <a:t>동적</a:t>
            </a:r>
            <a:r>
              <a:rPr lang="en-US" altLang="ko-KR" dirty="0"/>
              <a:t>’</a:t>
            </a:r>
            <a:r>
              <a:rPr lang="ko-KR" altLang="en-US" dirty="0"/>
              <a:t>이란 용어는 교통카드자료를 활용하여 모든 도시철도 이용자가 움직이는 시간대별 궤적을 파악하여</a:t>
            </a:r>
            <a:r>
              <a:rPr lang="en-US" altLang="ko-KR" dirty="0"/>
              <a:t>, </a:t>
            </a:r>
            <a:r>
              <a:rPr lang="ko-KR" altLang="en-US" dirty="0"/>
              <a:t>집중 및 분산되는 수요를 </a:t>
            </a:r>
            <a:r>
              <a:rPr lang="en-US" altLang="ko-KR" dirty="0"/>
              <a:t>1</a:t>
            </a:r>
            <a:r>
              <a:rPr lang="ko-KR" altLang="en-US" dirty="0"/>
              <a:t>분 단위로 추정하는 동적통행이동모형으로 시간대별 통행량과 혼잡도 변화 양상을 추정하는 것을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38432-365A-46DA-A9A7-EFE011370B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5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조절변수 </a:t>
            </a:r>
            <a:r>
              <a:rPr lang="en-US" altLang="ko-KR" dirty="0"/>
              <a:t>: </a:t>
            </a:r>
            <a:r>
              <a:rPr lang="ko-KR" altLang="en-US" dirty="0"/>
              <a:t>노선간 환승 </a:t>
            </a:r>
            <a:r>
              <a:rPr lang="ko-KR" altLang="en-US" dirty="0" err="1"/>
              <a:t>승객수</a:t>
            </a:r>
            <a:r>
              <a:rPr lang="en-US" altLang="ko-KR" dirty="0"/>
              <a:t>, </a:t>
            </a:r>
            <a:r>
              <a:rPr lang="ko-KR" altLang="en-US" dirty="0"/>
              <a:t>역사 환승 </a:t>
            </a:r>
            <a:r>
              <a:rPr lang="ko-KR" altLang="en-US" dirty="0" err="1"/>
              <a:t>승객수</a:t>
            </a:r>
            <a:r>
              <a:rPr lang="en-US" altLang="ko-KR" dirty="0"/>
              <a:t>, </a:t>
            </a:r>
            <a:r>
              <a:rPr lang="ko-KR" altLang="en-US" dirty="0"/>
              <a:t>역사 및 승강장별 승강장 형태가 다양하므로 이를 반영하기 위한 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38432-365A-46DA-A9A7-EFE011370B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8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38432-365A-46DA-A9A7-EFE011370B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83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38432-365A-46DA-A9A7-EFE011370B4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7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ublic.tableau.com/app/profile/.19425597/viz/_16292715045120/1_1?publish=ye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326700" y="2264112"/>
            <a:ext cx="5756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 이후 지하철 수요 변화</a:t>
            </a:r>
            <a:endParaRPr lang="en-US" altLang="ko-KR" sz="36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b="1" spc="-3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역별</a:t>
            </a:r>
            <a:r>
              <a:rPr lang="ko-KR" altLang="en-US" sz="36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혼잡도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6326700" y="3572685"/>
            <a:ext cx="50000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</a:rPr>
              <a:t>조 </a:t>
            </a:r>
            <a:r>
              <a:rPr lang="en-US" altLang="ko-KR" sz="2300" b="1" dirty="0">
                <a:solidFill>
                  <a:schemeClr val="tx2">
                    <a:lumMod val="75000"/>
                  </a:schemeClr>
                </a:solidFill>
              </a:rPr>
              <a:t>– </a:t>
            </a:r>
            <a:r>
              <a:rPr lang="ko-KR" altLang="en-US" sz="2300" b="1" dirty="0" err="1">
                <a:solidFill>
                  <a:schemeClr val="tx2">
                    <a:lumMod val="75000"/>
                  </a:schemeClr>
                </a:solidFill>
              </a:rPr>
              <a:t>김정명</a:t>
            </a:r>
            <a:r>
              <a:rPr lang="en-US" altLang="ko-KR" sz="23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300" b="1" dirty="0" err="1">
                <a:solidFill>
                  <a:schemeClr val="tx2">
                    <a:lumMod val="75000"/>
                  </a:schemeClr>
                </a:solidFill>
              </a:rPr>
              <a:t>박성하</a:t>
            </a:r>
            <a:r>
              <a:rPr lang="en-US" altLang="ko-KR" sz="23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300" b="1" dirty="0" err="1">
                <a:solidFill>
                  <a:schemeClr val="tx2">
                    <a:lumMod val="75000"/>
                  </a:schemeClr>
                </a:solidFill>
              </a:rPr>
              <a:t>정길종</a:t>
            </a:r>
            <a:r>
              <a:rPr lang="en-US" altLang="ko-KR" sz="23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</a:rPr>
              <a:t>허재혁</a:t>
            </a: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의원1\Desktop\s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2501" y="2461845"/>
            <a:ext cx="2143125" cy="1727200"/>
          </a:xfrm>
          <a:prstGeom prst="rect">
            <a:avLst/>
          </a:prstGeom>
          <a:noFill/>
        </p:spPr>
      </p:pic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2800767" cy="1040914"/>
            <a:chOff x="426720" y="84905"/>
            <a:chExt cx="2800767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28007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2.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프로세싱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2239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2)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데이터 처리 및 저장</a:t>
              </a:r>
            </a:p>
          </p:txBody>
        </p:sp>
      </p:grpSp>
      <p:pic>
        <p:nvPicPr>
          <p:cNvPr id="3074" name="Picture 2" descr="C:\Users\의원1\Desktop\d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1825" y="1671884"/>
            <a:ext cx="766883" cy="766883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2373543" y="1924404"/>
            <a:ext cx="259703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mongo-spark-connector</a:t>
            </a:r>
            <a:endParaRPr lang="ko-KR" altLang="en-US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762" y="2500932"/>
            <a:ext cx="103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MongoDB</a:t>
            </a:r>
            <a:endParaRPr lang="en-US" altLang="ko-KR" sz="1400" dirty="0"/>
          </a:p>
          <a:p>
            <a:pPr algn="ctr"/>
            <a:r>
              <a:rPr lang="en-US" altLang="ko-KR" sz="1400" dirty="0"/>
              <a:t>Server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650874" y="5486404"/>
            <a:ext cx="260252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accent2">
                    <a:lumMod val="50000"/>
                  </a:schemeClr>
                </a:solidFill>
              </a:rPr>
              <a:t>mysql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-connector-java</a:t>
            </a:r>
            <a:endParaRPr lang="ko-KR" altLang="en-US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4" name="Picture 2" descr="C:\Users\의원1\Desktop\d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67514" y="5114558"/>
            <a:ext cx="766883" cy="766883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9835629" y="5943606"/>
            <a:ext cx="103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MySQL</a:t>
            </a:r>
            <a:endParaRPr lang="en-US" altLang="ko-KR" sz="1400" dirty="0"/>
          </a:p>
          <a:p>
            <a:pPr algn="ctr"/>
            <a:r>
              <a:rPr lang="en-US" altLang="ko-KR" sz="1400" dirty="0"/>
              <a:t>Server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248120-3940-4177-98C9-EB9E4425E5AD}"/>
              </a:ext>
            </a:extLst>
          </p:cNvPr>
          <p:cNvSpPr/>
          <p:nvPr/>
        </p:nvSpPr>
        <p:spPr>
          <a:xfrm>
            <a:off x="3790449" y="2672860"/>
            <a:ext cx="4048369" cy="23680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8" name="Shape 47"/>
          <p:cNvCxnSpPr>
            <a:stCxn id="20" idx="3"/>
            <a:endCxn id="27" idx="0"/>
          </p:cNvCxnSpPr>
          <p:nvPr/>
        </p:nvCxnSpPr>
        <p:spPr>
          <a:xfrm>
            <a:off x="4970575" y="2093681"/>
            <a:ext cx="844059" cy="579179"/>
          </a:xfrm>
          <a:prstGeom prst="bent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hape 49"/>
          <p:cNvCxnSpPr>
            <a:stCxn id="22" idx="1"/>
            <a:endCxn id="27" idx="2"/>
          </p:cNvCxnSpPr>
          <p:nvPr/>
        </p:nvCxnSpPr>
        <p:spPr>
          <a:xfrm rot="10800000">
            <a:off x="5814634" y="5040923"/>
            <a:ext cx="836240" cy="614758"/>
          </a:xfrm>
          <a:prstGeom prst="bent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727200" y="2094523"/>
            <a:ext cx="617415" cy="1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9288585" y="5638800"/>
            <a:ext cx="617415" cy="1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3799849" y="3311634"/>
            <a:ext cx="4023351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1. Spark </a:t>
            </a:r>
            <a:r>
              <a:rPr lang="en-US" altLang="ko-KR" sz="1600" b="1" dirty="0" err="1">
                <a:solidFill>
                  <a:schemeClr val="accent2">
                    <a:lumMod val="50000"/>
                  </a:schemeClr>
                </a:solidFill>
              </a:rPr>
              <a:t>jdbc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– MongoDB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연결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3803756" y="3651605"/>
            <a:ext cx="4023351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2. MongoDB Data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를 </a:t>
            </a:r>
            <a:r>
              <a:rPr lang="en-US" altLang="ko-KR" sz="1600" b="1" dirty="0" err="1">
                <a:solidFill>
                  <a:schemeClr val="accent2">
                    <a:lumMod val="50000"/>
                  </a:schemeClr>
                </a:solidFill>
              </a:rPr>
              <a:t>DataFrame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로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변환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3799849" y="3999389"/>
            <a:ext cx="4023351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3. </a:t>
            </a:r>
            <a:r>
              <a:rPr lang="ko-KR" altLang="en-US" sz="1600" b="1" dirty="0" err="1">
                <a:solidFill>
                  <a:schemeClr val="accent2">
                    <a:lumMod val="50000"/>
                  </a:schemeClr>
                </a:solidFill>
              </a:rPr>
              <a:t>컬럼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 제거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ko-KR" sz="1600" b="1" dirty="0" err="1">
                <a:solidFill>
                  <a:schemeClr val="accent2">
                    <a:lumMod val="50000"/>
                  </a:schemeClr>
                </a:solidFill>
              </a:rPr>
              <a:t>Datetype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변환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, Union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연산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3803757" y="4339358"/>
            <a:ext cx="4023351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4. Spark </a:t>
            </a:r>
            <a:r>
              <a:rPr lang="en-US" altLang="ko-KR" sz="1600" b="1" dirty="0" err="1">
                <a:solidFill>
                  <a:schemeClr val="accent2">
                    <a:lumMod val="50000"/>
                  </a:schemeClr>
                </a:solidFill>
              </a:rPr>
              <a:t>jdbc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– MySQL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연결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3799850" y="4687143"/>
            <a:ext cx="4023351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 5.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처리한 데이터 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MySQL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396944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3019859" cy="1040914"/>
            <a:chOff x="426720" y="84905"/>
            <a:chExt cx="3019859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28007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2.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프로세싱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2999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3) </a:t>
              </a:r>
              <a:r>
                <a:rPr lang="en-US" altLang="ko-KR" sz="1600" b="1" dirty="0" err="1">
                  <a:solidFill>
                    <a:schemeClr val="accent2">
                      <a:lumMod val="50000"/>
                    </a:schemeClr>
                  </a:solidFill>
                </a:rPr>
                <a:t>Ubuntu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 Scheduler </a:t>
              </a:r>
              <a:r>
                <a:rPr lang="en-US" altLang="ko-KR" sz="1600" b="1" dirty="0" err="1">
                  <a:solidFill>
                    <a:schemeClr val="accent2">
                      <a:lumMod val="50000"/>
                    </a:schemeClr>
                  </a:solidFill>
                </a:rPr>
                <a:t>crontab</a:t>
              </a:r>
              <a:endParaRPr lang="ko-KR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5655993" y="2916983"/>
            <a:ext cx="3081608" cy="58477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1)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수집 및 저장 단계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/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		 Data_collection.py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8848576" y="2905258"/>
            <a:ext cx="3085516" cy="58477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2)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처리 및 저장 단계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altLang="ko-KR" sz="1600" dirty="0"/>
              <a:t> 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Processing_load.py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5831840" y="3999414"/>
            <a:ext cx="308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b="1" dirty="0" err="1">
                <a:solidFill>
                  <a:schemeClr val="accent2">
                    <a:lumMod val="50000"/>
                  </a:schemeClr>
                </a:solidFill>
              </a:rPr>
              <a:t>crontab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5874822" y="5589824"/>
            <a:ext cx="561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- </a:t>
            </a:r>
            <a:r>
              <a:rPr lang="ko-KR" altLang="en-US" sz="1200" b="1" dirty="0"/>
              <a:t>아침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시에 </a:t>
            </a:r>
            <a:r>
              <a:rPr lang="en-US" altLang="ko-KR" sz="1200" b="1" dirty="0"/>
              <a:t>open API </a:t>
            </a:r>
            <a:r>
              <a:rPr lang="ko-KR" altLang="en-US" sz="1200" b="1" dirty="0"/>
              <a:t>에서 데이터수집 후 몽고</a:t>
            </a:r>
            <a:r>
              <a:rPr lang="en-US" altLang="ko-KR" sz="1200" b="1" dirty="0"/>
              <a:t>db</a:t>
            </a:r>
            <a:r>
              <a:rPr lang="ko-KR" altLang="en-US" sz="1200" b="1" dirty="0"/>
              <a:t>에 저장</a:t>
            </a:r>
            <a:endParaRPr lang="en-US" altLang="ko-KR" sz="1200" b="1" dirty="0"/>
          </a:p>
          <a:p>
            <a:pPr>
              <a:buFontTx/>
              <a:buChar char="-"/>
            </a:pPr>
            <a:r>
              <a:rPr lang="en-US" altLang="ko-KR" sz="1200" b="1" dirty="0"/>
              <a:t> 1</a:t>
            </a:r>
            <a:r>
              <a:rPr lang="ko-KR" altLang="en-US" sz="1200" b="1" dirty="0"/>
              <a:t>분 뒤 데이터 처리</a:t>
            </a:r>
            <a:r>
              <a:rPr lang="en-US" altLang="ko-KR" sz="1200" b="1" dirty="0"/>
              <a:t>(column </a:t>
            </a:r>
            <a:r>
              <a:rPr lang="ko-KR" altLang="en-US" sz="1200" b="1" dirty="0"/>
              <a:t>제거</a:t>
            </a:r>
            <a:r>
              <a:rPr lang="en-US" altLang="ko-KR" sz="1200" b="1" dirty="0"/>
              <a:t>, date type </a:t>
            </a:r>
            <a:r>
              <a:rPr lang="ko-KR" altLang="en-US" sz="1200" b="1" dirty="0"/>
              <a:t>변환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후 </a:t>
            </a:r>
            <a:r>
              <a:rPr lang="en-US" altLang="ko-KR" sz="1200" b="1" dirty="0" err="1"/>
              <a:t>mysql</a:t>
            </a:r>
            <a:r>
              <a:rPr lang="ko-KR" altLang="en-US" sz="1200" b="1" dirty="0"/>
              <a:t>에 저장  </a:t>
            </a:r>
            <a:endParaRPr lang="en-US" altLang="ko-KR" sz="1200" b="1" dirty="0"/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360" y="1911090"/>
            <a:ext cx="3929091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650229" y="1420311"/>
            <a:ext cx="3081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전체 수동버전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6917925" y="3776166"/>
            <a:ext cx="535413" cy="904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6200000" flipH="1">
            <a:off x="10204295" y="3764443"/>
            <a:ext cx="535413" cy="904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7242505" y="1883533"/>
            <a:ext cx="3081608" cy="33855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전체 수동버전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52" name="직선 화살표 연결선 51"/>
          <p:cNvCxnSpPr>
            <a:endCxn id="26" idx="0"/>
          </p:cNvCxnSpPr>
          <p:nvPr/>
        </p:nvCxnSpPr>
        <p:spPr>
          <a:xfrm rot="10800000" flipV="1">
            <a:off x="7196798" y="2227349"/>
            <a:ext cx="1598191" cy="6896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51" idx="2"/>
            <a:endCxn id="28" idx="0"/>
          </p:cNvCxnSpPr>
          <p:nvPr/>
        </p:nvCxnSpPr>
        <p:spPr>
          <a:xfrm rot="16200000" flipH="1">
            <a:off x="9245736" y="1759659"/>
            <a:ext cx="683171" cy="1608025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7219060" y="1439849"/>
            <a:ext cx="3081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Batch Scheduling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06832" y="4368799"/>
            <a:ext cx="5939692" cy="100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4117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3649327" cy="1040914"/>
            <a:chOff x="426720" y="84905"/>
            <a:chExt cx="3649327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28007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2.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프로세싱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3629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4) MySQL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저장 확인 및 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tableau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접속 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066" y="3038683"/>
            <a:ext cx="4929184" cy="29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의원1\Desktop\KakaoTalk_20210818_14514985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8122" y="2965215"/>
            <a:ext cx="5017626" cy="2932086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1325307" y="6123008"/>
            <a:ext cx="371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(Local) MySQL Workbench </a:t>
            </a:r>
            <a:r>
              <a:rPr lang="ko-KR" altLang="en-US" sz="1600" dirty="0"/>
              <a:t>접속 결과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18742" y="6107575"/>
            <a:ext cx="371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(Local) Tableau </a:t>
            </a:r>
            <a:r>
              <a:rPr lang="ko-KR" altLang="en-US" sz="1600" dirty="0"/>
              <a:t>접속 결과</a:t>
            </a:r>
          </a:p>
        </p:txBody>
      </p:sp>
      <p:pic>
        <p:nvPicPr>
          <p:cNvPr id="27" name="Picture 2" descr="C:\Users\의원1\Desktop\d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92284" y="1416447"/>
            <a:ext cx="766883" cy="766883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5460399" y="2245495"/>
            <a:ext cx="103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MySQL</a:t>
            </a:r>
            <a:endParaRPr lang="en-US" altLang="ko-KR" sz="1400" dirty="0"/>
          </a:p>
          <a:p>
            <a:pPr algn="ctr"/>
            <a:r>
              <a:rPr lang="en-US" altLang="ko-KR" sz="1400" dirty="0"/>
              <a:t>Server</a:t>
            </a:r>
            <a:endParaRPr lang="ko-KR" altLang="en-US" sz="1400" dirty="0"/>
          </a:p>
        </p:txBody>
      </p:sp>
      <p:cxnSp>
        <p:nvCxnSpPr>
          <p:cNvPr id="30" name="Shape 29"/>
          <p:cNvCxnSpPr>
            <a:stCxn id="28" idx="1"/>
            <a:endCxn id="4098" idx="0"/>
          </p:cNvCxnSpPr>
          <p:nvPr/>
        </p:nvCxnSpPr>
        <p:spPr>
          <a:xfrm rot="10800000" flipV="1">
            <a:off x="2998659" y="2507105"/>
            <a:ext cx="2461741" cy="531578"/>
          </a:xfrm>
          <a:prstGeom prst="bentConnector2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28" idx="3"/>
            <a:endCxn id="4100" idx="0"/>
          </p:cNvCxnSpPr>
          <p:nvPr/>
        </p:nvCxnSpPr>
        <p:spPr>
          <a:xfrm>
            <a:off x="6499845" y="2507105"/>
            <a:ext cx="2537090" cy="458110"/>
          </a:xfrm>
          <a:prstGeom prst="bentConnector2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55" idx="3"/>
            <a:endCxn id="27" idx="1"/>
          </p:cNvCxnSpPr>
          <p:nvPr/>
        </p:nvCxnSpPr>
        <p:spPr>
          <a:xfrm>
            <a:off x="5024062" y="1527849"/>
            <a:ext cx="568222" cy="27204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4101" idx="1"/>
            <a:endCxn id="27" idx="3"/>
          </p:cNvCxnSpPr>
          <p:nvPr/>
        </p:nvCxnSpPr>
        <p:spPr>
          <a:xfrm rot="10800000" flipV="1">
            <a:off x="6359168" y="1535661"/>
            <a:ext cx="540475" cy="26422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의원1\Desktop\다운로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99642" y="1281601"/>
            <a:ext cx="508122" cy="508122"/>
          </a:xfrm>
          <a:prstGeom prst="rect">
            <a:avLst/>
          </a:prstGeom>
          <a:noFill/>
        </p:spPr>
      </p:pic>
      <p:pic>
        <p:nvPicPr>
          <p:cNvPr id="53" name="Picture 5" descr="C:\Users\의원1\Desktop\다운로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11366" y="1856031"/>
            <a:ext cx="508122" cy="508122"/>
          </a:xfrm>
          <a:prstGeom prst="rect">
            <a:avLst/>
          </a:prstGeom>
          <a:noFill/>
        </p:spPr>
      </p:pic>
      <p:pic>
        <p:nvPicPr>
          <p:cNvPr id="55" name="Picture 5" descr="C:\Users\의원1\Desktop\다운로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15940" y="1273788"/>
            <a:ext cx="508122" cy="508122"/>
          </a:xfrm>
          <a:prstGeom prst="rect">
            <a:avLst/>
          </a:prstGeom>
          <a:noFill/>
        </p:spPr>
      </p:pic>
      <p:pic>
        <p:nvPicPr>
          <p:cNvPr id="56" name="Picture 5" descr="C:\Users\의원1\Desktop\다운로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15940" y="1852126"/>
            <a:ext cx="508122" cy="508122"/>
          </a:xfrm>
          <a:prstGeom prst="rect">
            <a:avLst/>
          </a:prstGeom>
          <a:noFill/>
        </p:spPr>
      </p:pic>
      <p:cxnSp>
        <p:nvCxnSpPr>
          <p:cNvPr id="58" name="직선 화살표 연결선 57"/>
          <p:cNvCxnSpPr>
            <a:stCxn id="56" idx="3"/>
            <a:endCxn id="27" idx="1"/>
          </p:cNvCxnSpPr>
          <p:nvPr/>
        </p:nvCxnSpPr>
        <p:spPr>
          <a:xfrm flipV="1">
            <a:off x="5024062" y="1799889"/>
            <a:ext cx="568222" cy="30629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3" idx="1"/>
            <a:endCxn id="27" idx="3"/>
          </p:cNvCxnSpPr>
          <p:nvPr/>
        </p:nvCxnSpPr>
        <p:spPr>
          <a:xfrm rot="10800000">
            <a:off x="6359168" y="1799890"/>
            <a:ext cx="552199" cy="31020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14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2800767" cy="1040914"/>
            <a:chOff x="426720" y="84905"/>
            <a:chExt cx="2800767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28007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2.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프로세싱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23871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5)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추가 데이터 처리작업</a:t>
              </a:r>
              <a:endParaRPr lang="en-US" altLang="ko-KR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218" y="1232448"/>
            <a:ext cx="5105408" cy="52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6008030" y="1646018"/>
            <a:ext cx="555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</a:rPr>
              <a:t>ex) MySQL data</a:t>
            </a:r>
            <a:r>
              <a:rPr lang="ko-KR" altLang="en-US" sz="1400" b="1" dirty="0">
                <a:solidFill>
                  <a:schemeClr val="accent2">
                    <a:lumMod val="50000"/>
                  </a:schemeClr>
                </a:solidFill>
              </a:rPr>
              <a:t>에서 </a:t>
            </a:r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</a:rPr>
              <a:t>sub2019, sub2020, sub2021 </a:t>
            </a:r>
            <a:r>
              <a:rPr lang="ko-KR" altLang="en-US" sz="1400" b="1" dirty="0">
                <a:solidFill>
                  <a:schemeClr val="accent2">
                    <a:lumMod val="50000"/>
                  </a:schemeClr>
                </a:solidFill>
              </a:rPr>
              <a:t>데이터를 통합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32436" y="2378597"/>
            <a:ext cx="4618298" cy="2332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940" y="4745620"/>
            <a:ext cx="4604794" cy="729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0507" y="5744901"/>
            <a:ext cx="4604794" cy="754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3"/>
          </p:cNvCxnSpPr>
          <p:nvPr/>
        </p:nvCxnSpPr>
        <p:spPr>
          <a:xfrm flipV="1">
            <a:off x="5150734" y="3541853"/>
            <a:ext cx="954912" cy="28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164237" y="5210537"/>
            <a:ext cx="954912" cy="28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143017" y="6173165"/>
            <a:ext cx="954912" cy="28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6200941" y="3401512"/>
            <a:ext cx="4721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1. Spark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와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MySQL Connector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를 통해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개의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200" b="1" dirty="0" err="1">
                <a:solidFill>
                  <a:schemeClr val="accent2">
                    <a:lumMod val="50000"/>
                  </a:schemeClr>
                </a:solidFill>
              </a:rPr>
              <a:t>sparkContext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생성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6208660" y="5070195"/>
            <a:ext cx="4443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2. Column 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제거 후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UDF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를 이용한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Union 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함수를 구현하여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join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DB87D-65A2-423E-8509-A1B77535CD89}"/>
              </a:ext>
            </a:extLst>
          </p:cNvPr>
          <p:cNvSpPr txBox="1"/>
          <p:nvPr/>
        </p:nvSpPr>
        <p:spPr>
          <a:xfrm>
            <a:off x="6233742" y="6055972"/>
            <a:ext cx="307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3. 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하나의 테이블로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join 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후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</a:rPr>
              <a:t>MySQL</a:t>
            </a:r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</a:rPr>
              <a:t>에 저장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B41E7B-79F1-465B-A18A-519E8B9D498D}"/>
              </a:ext>
            </a:extLst>
          </p:cNvPr>
          <p:cNvSpPr/>
          <p:nvPr/>
        </p:nvSpPr>
        <p:spPr>
          <a:xfrm>
            <a:off x="6007262" y="1440058"/>
            <a:ext cx="5347504" cy="73598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아래쪽 화살표 30"/>
          <p:cNvSpPr/>
          <p:nvPr/>
        </p:nvSpPr>
        <p:spPr>
          <a:xfrm>
            <a:off x="8270111" y="2343873"/>
            <a:ext cx="775504" cy="625033"/>
          </a:xfrm>
          <a:prstGeom prst="downArrow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4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2968563" cy="1040914"/>
            <a:chOff x="426720" y="84905"/>
            <a:chExt cx="2968563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28007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2.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프로세싱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2948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6) </a:t>
              </a:r>
              <a:r>
                <a:rPr lang="en-US" altLang="ko-KR" sz="1600" b="1" dirty="0" err="1">
                  <a:solidFill>
                    <a:schemeClr val="accent2">
                      <a:lumMod val="50000"/>
                    </a:schemeClr>
                  </a:solidFill>
                </a:rPr>
                <a:t>FlowChart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 /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테이블 정의서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endParaRPr lang="ko-KR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A5B2B4-46FD-4728-AE2E-5D8AAA884D63}"/>
              </a:ext>
            </a:extLst>
          </p:cNvPr>
          <p:cNvSpPr/>
          <p:nvPr/>
        </p:nvSpPr>
        <p:spPr>
          <a:xfrm>
            <a:off x="996129" y="1414589"/>
            <a:ext cx="4224546" cy="5017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146" name="Picture 2" descr="C:\Users\의원1\Desktop\Untitled 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1045" y="1492742"/>
            <a:ext cx="3931138" cy="4837723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0D25EC-827E-4C2F-BCC7-8197B2679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28" y="1414589"/>
            <a:ext cx="2970886" cy="5086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544D4-C12A-41F1-9F31-5766F9D04C79}"/>
              </a:ext>
            </a:extLst>
          </p:cNvPr>
          <p:cNvSpPr txBox="1"/>
          <p:nvPr/>
        </p:nvSpPr>
        <p:spPr>
          <a:xfrm>
            <a:off x="10132360" y="6124288"/>
            <a:ext cx="183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테이블 정의서</a:t>
            </a:r>
            <a:r>
              <a:rPr lang="en-US" altLang="ko-KR" sz="1400" b="1" dirty="0"/>
              <a:t>.xlsx)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5362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2C59B1C-7C76-4AB2-989C-B28713AC35A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70E3EE1-1C7E-41F6-88A2-05EACF8685A2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0057D0C-7849-43F8-9525-7A87E9E2873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CF5FDF96-675C-48FF-AA91-67A008802C66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13785BD6-BDFA-4790-A916-BD07A71515DB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430D661-3BB9-4DDC-8E8F-645FC3312E01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F645658-B772-4058-A11A-04F88E9D90AE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2234578-7B55-4638-B84E-743A84725143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데이터 분석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2FEF777-0204-49AA-8277-9D5A1354963A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3.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11857A3-EF72-4B83-A70F-8F181A42D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97E6F5-8BA0-4FBC-8BC4-B8F2BA69D0D7}"/>
                </a:ext>
              </a:extLst>
            </p:cNvPr>
            <p:cNvSpPr txBox="1"/>
            <p:nvPr/>
          </p:nvSpPr>
          <p:spPr>
            <a:xfrm>
              <a:off x="6654800" y="3908850"/>
              <a:ext cx="18293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데이터 분석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데이터 분석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25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B52432-405C-4D9B-AAD0-143CD6F05BA5}"/>
              </a:ext>
            </a:extLst>
          </p:cNvPr>
          <p:cNvGrpSpPr/>
          <p:nvPr/>
        </p:nvGrpSpPr>
        <p:grpSpPr>
          <a:xfrm>
            <a:off x="426720" y="84905"/>
            <a:ext cx="3445174" cy="1040914"/>
            <a:chOff x="426720" y="84905"/>
            <a:chExt cx="3445174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239ACA-3128-4B28-8F70-AA7D8BB744DD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B2489-4358-4396-A18E-2A8E3EA6D1A9}"/>
                </a:ext>
              </a:extLst>
            </p:cNvPr>
            <p:cNvSpPr txBox="1"/>
            <p:nvPr/>
          </p:nvSpPr>
          <p:spPr>
            <a:xfrm>
              <a:off x="447040" y="787265"/>
              <a:ext cx="1303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0)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대시보드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529DA-1ED9-4605-BB01-2ECB26FE8759}"/>
              </a:ext>
            </a:extLst>
          </p:cNvPr>
          <p:cNvSpPr txBox="1"/>
          <p:nvPr/>
        </p:nvSpPr>
        <p:spPr>
          <a:xfrm>
            <a:off x="6640399" y="2505670"/>
            <a:ext cx="519176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시각화한 데이터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역별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전체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승객수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연도별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승객수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변화 비율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연도별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승객수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변화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지하철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노선별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승객수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역별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혼잡도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just"/>
            <a:r>
              <a:rPr lang="en-US" altLang="ko-KR" sz="1600" dirty="0">
                <a:solidFill>
                  <a:srgbClr val="262626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https://public.tableau.com/app/profile/.19425597/viz/_16292715045120/1_1?publish=yes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8A85A-0BF5-43D3-B0F9-2C9D8359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87" y="1375797"/>
            <a:ext cx="5191893" cy="50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457753" cy="1040914"/>
            <a:chOff x="426720" y="84905"/>
            <a:chExt cx="4457753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4437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1) 2019 ~ 2021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년 지하철 </a:t>
              </a:r>
              <a:r>
                <a:rPr lang="ko-KR" altLang="en-US" sz="1600" b="1" dirty="0" err="1">
                  <a:solidFill>
                    <a:schemeClr val="accent2">
                      <a:lumMod val="50000"/>
                    </a:schemeClr>
                  </a:solidFill>
                </a:rPr>
                <a:t>역별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 총 </a:t>
              </a:r>
              <a:r>
                <a:rPr lang="ko-KR" altLang="en-US" sz="1600" b="1" dirty="0" err="1">
                  <a:solidFill>
                    <a:schemeClr val="accent2">
                      <a:lumMod val="50000"/>
                    </a:schemeClr>
                  </a:solidFill>
                </a:rPr>
                <a:t>승객수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 변화 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7A66E4-988B-4DAD-9B50-32AE6E963523}"/>
              </a:ext>
            </a:extLst>
          </p:cNvPr>
          <p:cNvSpPr txBox="1"/>
          <p:nvPr/>
        </p:nvSpPr>
        <p:spPr>
          <a:xfrm>
            <a:off x="1233030" y="4521188"/>
            <a:ext cx="1832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코로나 이전</a:t>
            </a:r>
            <a:b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</a:b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(2019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년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5135126" y="4482401"/>
            <a:ext cx="1832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코로나 이후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(2020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년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EC545-254C-4A54-97CC-F2C466F97480}"/>
              </a:ext>
            </a:extLst>
          </p:cNvPr>
          <p:cNvSpPr txBox="1"/>
          <p:nvPr/>
        </p:nvSpPr>
        <p:spPr>
          <a:xfrm>
            <a:off x="9037222" y="4482401"/>
            <a:ext cx="1832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코로나 이후</a:t>
            </a:r>
            <a:b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</a:b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(2021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년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5A0766-6F4B-4306-AA4B-D8FD9384F6DA}"/>
              </a:ext>
            </a:extLst>
          </p:cNvPr>
          <p:cNvSpPr/>
          <p:nvPr/>
        </p:nvSpPr>
        <p:spPr>
          <a:xfrm>
            <a:off x="1431719" y="5920359"/>
            <a:ext cx="9328557" cy="408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코로나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19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발생 이후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</a:rPr>
              <a:t>매년 지하철 이용승객이 급감</a:t>
            </a:r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49D94D-5FF7-4405-8C62-0D541D82F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329956"/>
            <a:ext cx="4069656" cy="31187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2ACC7F-8653-42EF-8E3C-836133AFB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12" y="1276331"/>
            <a:ext cx="3815833" cy="29119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B22C75-4823-4C1A-89F3-0DBC8BF7A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215" y="1329956"/>
            <a:ext cx="3738043" cy="28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1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F4A692-66D5-4C49-93DC-FD710BA1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268038"/>
            <a:ext cx="5260334" cy="507821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B52432-405C-4D9B-AAD0-143CD6F05BA5}"/>
              </a:ext>
            </a:extLst>
          </p:cNvPr>
          <p:cNvGrpSpPr/>
          <p:nvPr/>
        </p:nvGrpSpPr>
        <p:grpSpPr>
          <a:xfrm>
            <a:off x="426720" y="84905"/>
            <a:ext cx="5818702" cy="1040914"/>
            <a:chOff x="426720" y="84905"/>
            <a:chExt cx="5818702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239ACA-3128-4B28-8F70-AA7D8BB744DD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B2489-4358-4396-A18E-2A8E3EA6D1A9}"/>
                </a:ext>
              </a:extLst>
            </p:cNvPr>
            <p:cNvSpPr txBox="1"/>
            <p:nvPr/>
          </p:nvSpPr>
          <p:spPr>
            <a:xfrm>
              <a:off x="447040" y="787265"/>
              <a:ext cx="57983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2) 2019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년 대비 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2020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년 및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 2021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년 지하철 이용객 수 변화 분석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45BC8C-F3D9-4628-A6DF-9D16CDECEF4C}"/>
              </a:ext>
            </a:extLst>
          </p:cNvPr>
          <p:cNvSpPr txBox="1"/>
          <p:nvPr/>
        </p:nvSpPr>
        <p:spPr>
          <a:xfrm>
            <a:off x="6161561" y="1937429"/>
            <a:ext cx="5878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2019</a:t>
            </a:r>
            <a:r>
              <a:rPr lang="ko-KR" altLang="en-US" sz="3600" dirty="0">
                <a:solidFill>
                  <a:schemeClr val="bg1"/>
                </a:solidFill>
              </a:rPr>
              <a:t>년 대비 이용객수 급감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D7CF321-6B84-4247-A587-4A748F55DDC8}"/>
              </a:ext>
            </a:extLst>
          </p:cNvPr>
          <p:cNvCxnSpPr>
            <a:cxnSpLocks/>
          </p:cNvCxnSpPr>
          <p:nvPr/>
        </p:nvCxnSpPr>
        <p:spPr>
          <a:xfrm>
            <a:off x="2810312" y="2206305"/>
            <a:ext cx="0" cy="3875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E9BA9F-8F52-468E-B468-04395962CD46}"/>
              </a:ext>
            </a:extLst>
          </p:cNvPr>
          <p:cNvSpPr txBox="1"/>
          <p:nvPr/>
        </p:nvSpPr>
        <p:spPr>
          <a:xfrm>
            <a:off x="6504947" y="2943209"/>
            <a:ext cx="5191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2019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년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~ 2021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년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월 월별 지하철 이용객 수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2020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년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월을 기점으로 그래프가 급격하게 감소하는 것을 확인할 수 있음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ko-KR" altLang="ko-KR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국내 첫 코로나 </a:t>
            </a:r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</a:rPr>
              <a:t>확진자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발생 이후 지하철 이용객 수가 급격하게 감소했음을 확인</a:t>
            </a:r>
          </a:p>
        </p:txBody>
      </p:sp>
    </p:spTree>
    <p:extLst>
      <p:ext uri="{BB962C8B-B14F-4D97-AF65-F5344CB8AC3E}">
        <p14:creationId xmlns:p14="http://schemas.microsoft.com/office/powerpoint/2010/main" val="410502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B52432-405C-4D9B-AAD0-143CD6F05BA5}"/>
              </a:ext>
            </a:extLst>
          </p:cNvPr>
          <p:cNvGrpSpPr/>
          <p:nvPr/>
        </p:nvGrpSpPr>
        <p:grpSpPr>
          <a:xfrm>
            <a:off x="426720" y="84905"/>
            <a:ext cx="6344487" cy="1040914"/>
            <a:chOff x="426720" y="84905"/>
            <a:chExt cx="6344487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239ACA-3128-4B28-8F70-AA7D8BB744DD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B2489-4358-4396-A18E-2A8E3EA6D1A9}"/>
                </a:ext>
              </a:extLst>
            </p:cNvPr>
            <p:cNvSpPr txBox="1"/>
            <p:nvPr/>
          </p:nvSpPr>
          <p:spPr>
            <a:xfrm>
              <a:off x="447040" y="787265"/>
              <a:ext cx="6324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3) 2019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년 대비 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2020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년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및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 2021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년 지하철 이용객 수 변화 비율 분석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529DA-1ED9-4605-BB01-2ECB26FE8759}"/>
              </a:ext>
            </a:extLst>
          </p:cNvPr>
          <p:cNvSpPr txBox="1"/>
          <p:nvPr/>
        </p:nvSpPr>
        <p:spPr>
          <a:xfrm>
            <a:off x="6504947" y="1937429"/>
            <a:ext cx="5191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2019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년 대비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년 및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2021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년 지하철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역별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이용객 수 감소 비율 시각화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2019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년 대비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최소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1.1%(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마곡 역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74.8%(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경마공원 역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감소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전반적으로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30~40%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감소한 것을 확인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2019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년 대비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2021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최소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0.7%(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신내 역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90.5%(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경마공원 역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감소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전반적으로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40~50%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감소한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5960D8-D64A-4BDE-9684-779D9EED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937429"/>
            <a:ext cx="5734841" cy="39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27469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목</a:t>
              </a:r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	</a:t>
              </a:r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차</a:t>
              </a:r>
              <a:endParaRPr lang="en-US" altLang="ko-KR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711488" y="1932740"/>
            <a:ext cx="4053457" cy="735729"/>
            <a:chOff x="1088192" y="2426368"/>
            <a:chExt cx="6087136" cy="110485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28832" y="2464162"/>
              <a:ext cx="578223" cy="785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2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8AFAC9-601E-4B84-9BAF-BC5769E5F5AE}"/>
                </a:ext>
              </a:extLst>
            </p:cNvPr>
            <p:cNvGrpSpPr/>
            <p:nvPr/>
          </p:nvGrpSpPr>
          <p:grpSpPr>
            <a:xfrm>
              <a:off x="2387599" y="2435642"/>
              <a:ext cx="4787729" cy="1095578"/>
              <a:chOff x="2387599" y="2578502"/>
              <a:chExt cx="4787729" cy="109557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2F7CD5-7DFE-4C49-978B-5E7D6411A371}"/>
                  </a:ext>
                </a:extLst>
              </p:cNvPr>
              <p:cNvSpPr txBox="1"/>
              <p:nvPr/>
            </p:nvSpPr>
            <p:spPr>
              <a:xfrm>
                <a:off x="2387599" y="2578502"/>
                <a:ext cx="4787729" cy="545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2">
                        <a:lumMod val="25000"/>
                      </a:schemeClr>
                    </a:solidFill>
                  </a:rPr>
                  <a:t>프로젝트 개요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9B81C-BAB9-45A4-BCD1-F304EC90797C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2762824" cy="545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프로젝트 기획 배경 및 목표</a:t>
                </a:r>
                <a:endParaRPr lang="en-US" altLang="ko-KR" sz="120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구성원 및 역할</a:t>
                </a:r>
                <a:endParaRPr lang="en-US" altLang="ko-KR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711488" y="2810292"/>
            <a:ext cx="4053457" cy="880974"/>
            <a:chOff x="1088192" y="2426368"/>
            <a:chExt cx="6087136" cy="132296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0" y="2426368"/>
              <a:ext cx="578223" cy="785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2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D8FD34-C0DD-49E9-ACEA-14211F6488BE}"/>
                </a:ext>
              </a:extLst>
            </p:cNvPr>
            <p:cNvGrpSpPr/>
            <p:nvPr/>
          </p:nvGrpSpPr>
          <p:grpSpPr>
            <a:xfrm>
              <a:off x="2387599" y="2435633"/>
              <a:ext cx="4787729" cy="1313702"/>
              <a:chOff x="2387599" y="2578493"/>
              <a:chExt cx="4787729" cy="131370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B29A44-90C9-4416-B007-9489C267FACB}"/>
                  </a:ext>
                </a:extLst>
              </p:cNvPr>
              <p:cNvSpPr txBox="1"/>
              <p:nvPr/>
            </p:nvSpPr>
            <p:spPr>
              <a:xfrm>
                <a:off x="2387599" y="2578493"/>
                <a:ext cx="4787729" cy="545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2">
                        <a:lumMod val="25000"/>
                      </a:schemeClr>
                    </a:solidFill>
                  </a:rPr>
                  <a:t>프로세싱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97C7D0-8ADE-4CF6-AB19-D5D66BF2AC29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1518871" cy="763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데이터 수집</a:t>
                </a:r>
                <a:endParaRPr lang="en-US" altLang="ko-KR" sz="120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데이터 처리</a:t>
                </a:r>
                <a:endParaRPr lang="en-US" altLang="ko-KR" sz="120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데이터 저장</a:t>
                </a:r>
                <a:endParaRPr lang="en-US" altLang="ko-KR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711488" y="3933061"/>
            <a:ext cx="4053457" cy="735728"/>
            <a:chOff x="1088192" y="2426368"/>
            <a:chExt cx="6087136" cy="110485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28832" y="2464162"/>
              <a:ext cx="578223" cy="785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2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25F3E5D-4D57-443F-A4C7-811FB9793BB1}"/>
                </a:ext>
              </a:extLst>
            </p:cNvPr>
            <p:cNvGrpSpPr/>
            <p:nvPr/>
          </p:nvGrpSpPr>
          <p:grpSpPr>
            <a:xfrm>
              <a:off x="2387599" y="2435642"/>
              <a:ext cx="4787729" cy="1095577"/>
              <a:chOff x="2387599" y="2578502"/>
              <a:chExt cx="4787729" cy="109557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FA8F4-77B2-451D-A87E-F44472F7E797}"/>
                  </a:ext>
                </a:extLst>
              </p:cNvPr>
              <p:cNvSpPr txBox="1"/>
              <p:nvPr/>
            </p:nvSpPr>
            <p:spPr>
              <a:xfrm>
                <a:off x="2387599" y="2578502"/>
                <a:ext cx="4787729" cy="545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2">
                        <a:lumMod val="25000"/>
                      </a:schemeClr>
                    </a:solidFill>
                  </a:rPr>
                  <a:t>데이터 분석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1CDD7-8835-4B76-B377-E790F155242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1933522" cy="545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데이터 분석</a:t>
                </a:r>
                <a:endParaRPr lang="en-US" altLang="ko-KR" sz="120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데이터 분석 결과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BCAFCF1-F15C-40E9-9136-84E05C95A40C}"/>
              </a:ext>
            </a:extLst>
          </p:cNvPr>
          <p:cNvGrpSpPr/>
          <p:nvPr/>
        </p:nvGrpSpPr>
        <p:grpSpPr>
          <a:xfrm>
            <a:off x="711488" y="5772390"/>
            <a:ext cx="4053457" cy="590482"/>
            <a:chOff x="1088192" y="2426368"/>
            <a:chExt cx="6087136" cy="88673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3C7266-201C-4FA4-9FBD-110378FE6A71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62D452-6990-4B8B-B577-D78FB2D34421}"/>
                </a:ext>
              </a:extLst>
            </p:cNvPr>
            <p:cNvSpPr txBox="1"/>
            <p:nvPr/>
          </p:nvSpPr>
          <p:spPr>
            <a:xfrm>
              <a:off x="1216234" y="2451564"/>
              <a:ext cx="578223" cy="785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2">
                      <a:lumMod val="50000"/>
                    </a:schemeClr>
                  </a:solidFill>
                </a:rPr>
                <a:t>5</a:t>
              </a:r>
              <a:endParaRPr lang="ko-KR" altLang="en-US" sz="2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BD3BD7E-78D3-4CBF-8221-ADDD6D9677CC}"/>
                </a:ext>
              </a:extLst>
            </p:cNvPr>
            <p:cNvGrpSpPr/>
            <p:nvPr/>
          </p:nvGrpSpPr>
          <p:grpSpPr>
            <a:xfrm>
              <a:off x="2387599" y="2451564"/>
              <a:ext cx="4787729" cy="861537"/>
              <a:chOff x="2387599" y="2594424"/>
              <a:chExt cx="4787729" cy="86153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777520-CFCF-4DF1-9D2D-BE619BCB3601}"/>
                  </a:ext>
                </a:extLst>
              </p:cNvPr>
              <p:cNvSpPr txBox="1"/>
              <p:nvPr/>
            </p:nvSpPr>
            <p:spPr>
              <a:xfrm>
                <a:off x="2387599" y="2594424"/>
                <a:ext cx="4787729" cy="545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2">
                        <a:lumMod val="25000"/>
                      </a:schemeClr>
                    </a:solidFill>
                  </a:rPr>
                  <a:t>개발 후기 및 </a:t>
                </a:r>
                <a:r>
                  <a:rPr lang="ko-KR" altLang="en-US" sz="2400" b="1" dirty="0" err="1">
                    <a:solidFill>
                      <a:schemeClr val="bg2">
                        <a:lumMod val="25000"/>
                      </a:schemeClr>
                    </a:solidFill>
                  </a:rPr>
                  <a:t>느낀점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877A1C-E4D6-41A2-B7B0-E1150F991A55}"/>
                  </a:ext>
                </a:extLst>
              </p:cNvPr>
              <p:cNvSpPr txBox="1"/>
              <p:nvPr/>
            </p:nvSpPr>
            <p:spPr>
              <a:xfrm>
                <a:off x="2387599" y="3128785"/>
                <a:ext cx="218194" cy="327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7D801C4-FC12-4F2C-9AE9-61DB81E6B860}"/>
              </a:ext>
            </a:extLst>
          </p:cNvPr>
          <p:cNvGrpSpPr/>
          <p:nvPr/>
        </p:nvGrpSpPr>
        <p:grpSpPr>
          <a:xfrm>
            <a:off x="711488" y="4844407"/>
            <a:ext cx="4053457" cy="834279"/>
            <a:chOff x="1088192" y="2426368"/>
            <a:chExt cx="6087136" cy="125284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BC70384-B7AE-48E9-9CCC-58FE15B515D0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95D770-C9C9-43E4-B0F3-3061E0597C74}"/>
                </a:ext>
              </a:extLst>
            </p:cNvPr>
            <p:cNvSpPr txBox="1"/>
            <p:nvPr/>
          </p:nvSpPr>
          <p:spPr>
            <a:xfrm>
              <a:off x="1228832" y="2464162"/>
              <a:ext cx="578223" cy="785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2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FB23E18-6DA4-47E1-BAD8-953CD5479CE0}"/>
                </a:ext>
              </a:extLst>
            </p:cNvPr>
            <p:cNvGrpSpPr/>
            <p:nvPr/>
          </p:nvGrpSpPr>
          <p:grpSpPr>
            <a:xfrm>
              <a:off x="2387599" y="2435642"/>
              <a:ext cx="4787729" cy="1243572"/>
              <a:chOff x="2387599" y="2578502"/>
              <a:chExt cx="4787729" cy="124357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A1614E1-A507-4937-AB27-D86AFB953942}"/>
                  </a:ext>
                </a:extLst>
              </p:cNvPr>
              <p:cNvSpPr txBox="1"/>
              <p:nvPr/>
            </p:nvSpPr>
            <p:spPr>
              <a:xfrm>
                <a:off x="2387599" y="2578502"/>
                <a:ext cx="4787729" cy="693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2">
                        <a:lumMod val="25000"/>
                      </a:schemeClr>
                    </a:solidFill>
                  </a:rPr>
                  <a:t>기대 효과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8BBAEA9-0C09-47F0-BAA4-6C119B1E4D80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577659" cy="693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/>
                  <a:t>분석을 통한 인사이트 도출</a:t>
                </a:r>
                <a:endParaRPr lang="en-US" altLang="ko-KR" sz="12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/>
                  <a:t>향후 개선 사항 및 기대 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B52432-405C-4D9B-AAD0-143CD6F05BA5}"/>
              </a:ext>
            </a:extLst>
          </p:cNvPr>
          <p:cNvGrpSpPr/>
          <p:nvPr/>
        </p:nvGrpSpPr>
        <p:grpSpPr>
          <a:xfrm>
            <a:off x="426720" y="84905"/>
            <a:ext cx="5393907" cy="1040914"/>
            <a:chOff x="426720" y="84905"/>
            <a:chExt cx="5393907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239ACA-3128-4B28-8F70-AA7D8BB744DD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B2489-4358-4396-A18E-2A8E3EA6D1A9}"/>
                </a:ext>
              </a:extLst>
            </p:cNvPr>
            <p:cNvSpPr txBox="1"/>
            <p:nvPr/>
          </p:nvSpPr>
          <p:spPr>
            <a:xfrm>
              <a:off x="447040" y="787265"/>
              <a:ext cx="5373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4)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코로나 이후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(2020. 01 ~)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 지하철 </a:t>
              </a:r>
              <a:r>
                <a:rPr lang="ko-KR" altLang="en-US" sz="1600" b="1" dirty="0" err="1">
                  <a:solidFill>
                    <a:schemeClr val="accent2">
                      <a:lumMod val="50000"/>
                    </a:schemeClr>
                  </a:solidFill>
                </a:rPr>
                <a:t>노선별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 일평균 </a:t>
              </a:r>
              <a:r>
                <a:rPr lang="ko-KR" altLang="en-US" sz="1600" b="1" dirty="0" err="1">
                  <a:solidFill>
                    <a:schemeClr val="accent2">
                      <a:lumMod val="50000"/>
                    </a:schemeClr>
                  </a:solidFill>
                </a:rPr>
                <a:t>승객수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529DA-1ED9-4605-BB01-2ECB26FE8759}"/>
              </a:ext>
            </a:extLst>
          </p:cNvPr>
          <p:cNvSpPr txBox="1"/>
          <p:nvPr/>
        </p:nvSpPr>
        <p:spPr>
          <a:xfrm>
            <a:off x="6504940" y="3208413"/>
            <a:ext cx="519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코로나 이후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(2020. 1 ~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현재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일평균 지하철 이용객 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누적 데이터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역명과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역별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일평균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승객수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표기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원의 크기는 일평균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승객수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크기에 비례함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원의 색깔은 상대적인 크기를 의미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숫자 컨트롤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3’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의 숫자보다 크면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      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작으면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algn="just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변경가능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5BC8C-F3D9-4628-A6DF-9D16CDECEF4C}"/>
              </a:ext>
            </a:extLst>
          </p:cNvPr>
          <p:cNvSpPr txBox="1"/>
          <p:nvPr/>
        </p:nvSpPr>
        <p:spPr>
          <a:xfrm>
            <a:off x="6161561" y="1937429"/>
            <a:ext cx="5878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2019</a:t>
            </a:r>
            <a:r>
              <a:rPr lang="ko-KR" altLang="en-US" sz="3600" dirty="0">
                <a:solidFill>
                  <a:schemeClr val="bg1"/>
                </a:solidFill>
              </a:rPr>
              <a:t>년 대비 이용객수 급감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66AA12-4367-4589-AAFA-D0D384DA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3" y="1337260"/>
            <a:ext cx="5728937" cy="4606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557636-6831-4CE7-B3BD-B9EFE4E5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752" y="4658090"/>
            <a:ext cx="457264" cy="1905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1F257E-4023-4DA2-B6D7-424DF6DDA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647" y="4667616"/>
            <a:ext cx="381053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3445174" cy="1040914"/>
            <a:chOff x="426720" y="84905"/>
            <a:chExt cx="3445174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5-1)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동적 혼잡도 추정</a:t>
              </a:r>
            </a:p>
          </p:txBody>
        </p:sp>
      </p:grp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D4FDF56-E89D-47DF-A441-5D33C8106BBF}"/>
              </a:ext>
            </a:extLst>
          </p:cNvPr>
          <p:cNvGraphicFramePr>
            <a:graphicFrameLocks noGrp="1"/>
          </p:cNvGraphicFramePr>
          <p:nvPr/>
        </p:nvGraphicFramePr>
        <p:xfrm>
          <a:off x="426720" y="1733407"/>
          <a:ext cx="6808269" cy="4337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618">
                  <a:extLst>
                    <a:ext uri="{9D8B030D-6E8A-4147-A177-3AD203B41FA5}">
                      <a16:colId xmlns:a16="http://schemas.microsoft.com/office/drawing/2014/main" val="2388398912"/>
                    </a:ext>
                  </a:extLst>
                </a:gridCol>
                <a:gridCol w="844301">
                  <a:extLst>
                    <a:ext uri="{9D8B030D-6E8A-4147-A177-3AD203B41FA5}">
                      <a16:colId xmlns:a16="http://schemas.microsoft.com/office/drawing/2014/main" val="1910741307"/>
                    </a:ext>
                  </a:extLst>
                </a:gridCol>
                <a:gridCol w="1988351">
                  <a:extLst>
                    <a:ext uri="{9D8B030D-6E8A-4147-A177-3AD203B41FA5}">
                      <a16:colId xmlns:a16="http://schemas.microsoft.com/office/drawing/2014/main" val="868181382"/>
                    </a:ext>
                  </a:extLst>
                </a:gridCol>
                <a:gridCol w="1372403">
                  <a:extLst>
                    <a:ext uri="{9D8B030D-6E8A-4147-A177-3AD203B41FA5}">
                      <a16:colId xmlns:a16="http://schemas.microsoft.com/office/drawing/2014/main" val="2624510713"/>
                    </a:ext>
                  </a:extLst>
                </a:gridCol>
                <a:gridCol w="1909596">
                  <a:extLst>
                    <a:ext uri="{9D8B030D-6E8A-4147-A177-3AD203B41FA5}">
                      <a16:colId xmlns:a16="http://schemas.microsoft.com/office/drawing/2014/main" val="1061647221"/>
                    </a:ext>
                  </a:extLst>
                </a:gridCol>
              </a:tblGrid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혼잡도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2745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18-19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229429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08-09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094721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구로디지털단지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08-09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48117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가산디지털단지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08-09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43187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선릉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18-19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215797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홍대입구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18-19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51219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18-19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974100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18-19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845110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18-19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634047"/>
                  </a:ext>
                </a:extLst>
              </a:tr>
              <a:tr h="394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고속버스터미널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18-19</a:t>
                      </a:r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72040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194525B-DDB6-4921-8180-1BA15140E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22" y="1260174"/>
            <a:ext cx="4363374" cy="51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9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3445174" cy="1040914"/>
            <a:chOff x="426720" y="84905"/>
            <a:chExt cx="3445174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30380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5-2)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동적 혼잡도 추정 프로세싱</a:t>
              </a:r>
            </a:p>
          </p:txBody>
        </p:sp>
      </p:grp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21C89832-882B-43DA-BC15-7184A6F112F3}"/>
              </a:ext>
            </a:extLst>
          </p:cNvPr>
          <p:cNvGraphicFramePr/>
          <p:nvPr/>
        </p:nvGraphicFramePr>
        <p:xfrm>
          <a:off x="447040" y="1535630"/>
          <a:ext cx="10508982" cy="4754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521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3445174" cy="1040914"/>
            <a:chOff x="426720" y="84905"/>
            <a:chExt cx="3445174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31069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5-3)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승강장 대기공간 면적 계산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CA142BA-CB52-4BFC-B006-71ABC691133D}"/>
              </a:ext>
            </a:extLst>
          </p:cNvPr>
          <p:cNvSpPr txBox="1"/>
          <p:nvPr/>
        </p:nvSpPr>
        <p:spPr>
          <a:xfrm>
            <a:off x="393470" y="1379943"/>
            <a:ext cx="6578600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승강장 실용대기공간 면적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= </a:t>
            </a:r>
            <a:r>
              <a:rPr lang="ko-KR" altLang="en-US" dirty="0"/>
              <a:t>승강장 전체면적 </a:t>
            </a:r>
            <a:r>
              <a:rPr lang="en-US" altLang="ko-KR" dirty="0"/>
              <a:t>– </a:t>
            </a:r>
            <a:r>
              <a:rPr lang="ko-KR" altLang="en-US" dirty="0"/>
              <a:t>점유불가면적</a:t>
            </a:r>
            <a:r>
              <a:rPr lang="en-US" altLang="ko-KR" dirty="0"/>
              <a:t> – </a:t>
            </a:r>
            <a:r>
              <a:rPr lang="ko-KR" altLang="en-US" dirty="0" err="1"/>
              <a:t>승객비선호면적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점유불가 면적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역사운영시설</a:t>
            </a:r>
            <a:r>
              <a:rPr lang="en-US" altLang="ko-KR" dirty="0"/>
              <a:t>, </a:t>
            </a:r>
            <a:r>
              <a:rPr lang="ko-KR" altLang="en-US" dirty="0"/>
              <a:t>편의시설</a:t>
            </a:r>
            <a:r>
              <a:rPr lang="en-US" altLang="ko-KR" dirty="0"/>
              <a:t>, </a:t>
            </a:r>
            <a:r>
              <a:rPr lang="ko-KR" altLang="en-US" dirty="0"/>
              <a:t>소방안전시설</a:t>
            </a:r>
            <a:r>
              <a:rPr lang="en-US" altLang="ko-KR" dirty="0"/>
              <a:t>, </a:t>
            </a:r>
            <a:r>
              <a:rPr lang="ko-KR" altLang="en-US" dirty="0"/>
              <a:t>스크린도어 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승강장 전체 면적 대비 </a:t>
            </a:r>
            <a:r>
              <a:rPr lang="ko-KR" altLang="en-US" b="1" dirty="0">
                <a:solidFill>
                  <a:schemeClr val="accent1"/>
                </a:solidFill>
              </a:rPr>
              <a:t>점유불가 면적은 평균 </a:t>
            </a:r>
            <a:r>
              <a:rPr lang="en-US" altLang="ko-KR" b="1" dirty="0">
                <a:solidFill>
                  <a:schemeClr val="accent1"/>
                </a:solidFill>
              </a:rPr>
              <a:t>25%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비선호 면적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하차이동면적</a:t>
            </a:r>
            <a:r>
              <a:rPr lang="en-US" altLang="ko-KR" dirty="0"/>
              <a:t>(AA), </a:t>
            </a:r>
            <a:r>
              <a:rPr lang="ko-KR" altLang="en-US" dirty="0" err="1"/>
              <a:t>승차비선호면적</a:t>
            </a:r>
            <a:r>
              <a:rPr lang="en-US" altLang="ko-KR" dirty="0"/>
              <a:t>(BA1, BA2), </a:t>
            </a:r>
            <a:r>
              <a:rPr lang="ko-KR" altLang="en-US" dirty="0"/>
              <a:t>출입문 앞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승강장 전체 면적 대비 </a:t>
            </a:r>
            <a:r>
              <a:rPr lang="ko-KR" altLang="en-US" b="1" dirty="0">
                <a:solidFill>
                  <a:schemeClr val="accent1"/>
                </a:solidFill>
              </a:rPr>
              <a:t>점유불가 이용자비선호면적 </a:t>
            </a:r>
            <a:r>
              <a:rPr lang="en-US" altLang="ko-KR" b="1" dirty="0">
                <a:solidFill>
                  <a:schemeClr val="accent1"/>
                </a:solidFill>
              </a:rPr>
              <a:t>41%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accent1"/>
                </a:solidFill>
              </a:rPr>
              <a:t>전체적으로 평균 </a:t>
            </a:r>
            <a:r>
              <a:rPr lang="en-US" altLang="ko-KR" sz="2000" b="1" dirty="0">
                <a:solidFill>
                  <a:schemeClr val="accent1"/>
                </a:solidFill>
              </a:rPr>
              <a:t>34% </a:t>
            </a:r>
            <a:r>
              <a:rPr lang="ko-KR" altLang="en-US" sz="2000" dirty="0"/>
              <a:t>수준을 보이고 있음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103BB-1205-4FAB-AE34-2EBDD9B6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20" y="1226441"/>
            <a:ext cx="4466244" cy="29992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5D16A5-D36A-4939-AEEC-4F3664CF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17" y="4217890"/>
            <a:ext cx="4381047" cy="24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0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4610038" cy="1287135"/>
            <a:chOff x="426720" y="84905"/>
            <a:chExt cx="4610038" cy="12871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45897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5-4)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분석시간대별 대기공간 내 최대 </a:t>
              </a:r>
              <a:r>
                <a:rPr lang="ko-KR" altLang="en-US" sz="1600" b="1" dirty="0" err="1">
                  <a:solidFill>
                    <a:schemeClr val="accent2">
                      <a:lumMod val="50000"/>
                    </a:schemeClr>
                  </a:solidFill>
                </a:rPr>
                <a:t>승객수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 측정</a:t>
              </a:r>
              <a:endParaRPr lang="ko-KR" altLang="en-US" sz="1600" dirty="0"/>
            </a:p>
            <a:p>
              <a:endParaRPr lang="ko-KR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B473BD0-7A21-452A-8255-A8F812701C73}"/>
              </a:ext>
            </a:extLst>
          </p:cNvPr>
          <p:cNvSpPr txBox="1"/>
          <p:nvPr/>
        </p:nvSpPr>
        <p:spPr>
          <a:xfrm>
            <a:off x="447040" y="2074400"/>
            <a:ext cx="6779991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/>
              <a:t>승객수</a:t>
            </a:r>
            <a:r>
              <a:rPr lang="ko-KR" altLang="en-US" sz="2000" dirty="0"/>
              <a:t> 데이터 기반으로 </a:t>
            </a:r>
            <a:r>
              <a:rPr lang="en-US" altLang="ko-KR" sz="2000" dirty="0"/>
              <a:t>1</a:t>
            </a:r>
            <a:r>
              <a:rPr lang="ko-KR" altLang="en-US" sz="2000" dirty="0"/>
              <a:t>분 단위 승객수를 산출하고</a:t>
            </a:r>
            <a:r>
              <a:rPr lang="en-US" altLang="ko-KR" sz="2000" dirty="0"/>
              <a:t>,   </a:t>
            </a:r>
            <a:r>
              <a:rPr lang="ko-KR" altLang="en-US" sz="2000" dirty="0"/>
              <a:t>배차간격을 고려하여 승강장 대기 승객수를 산출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승객 통행의 종류를 고려한</a:t>
            </a:r>
            <a:r>
              <a:rPr lang="en-US" altLang="ko-KR" sz="2000" dirty="0"/>
              <a:t>, </a:t>
            </a:r>
            <a:r>
              <a:rPr lang="ko-KR" altLang="en-US" sz="2000" dirty="0"/>
              <a:t>승강장에서의  통행량을 추정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승강장별 실용대기면적을 나누어 동적 혼잡도를 추정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ECEB7D-2339-4801-B3AF-5528BA8C58AA}"/>
                  </a:ext>
                </a:extLst>
              </p:cNvPr>
              <p:cNvSpPr txBox="1"/>
              <p:nvPr/>
            </p:nvSpPr>
            <p:spPr>
              <a:xfrm>
                <a:off x="7145390" y="1835072"/>
                <a:ext cx="5095597" cy="3645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pt-BR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𝑗𝑎</m:t>
                                  </m:r>
                                </m:sub>
                                <m:sup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pt-BR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ko-KR" sz="3200" dirty="0"/>
              </a:p>
              <a:p>
                <a:endParaRPr lang="en-US" altLang="ko-KR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600" b="0" dirty="0"/>
                  <a:t>  </a:t>
                </a:r>
                <a:r>
                  <a:rPr lang="en-US" altLang="ko-KR" sz="1600" b="0" dirty="0"/>
                  <a:t>:  </a:t>
                </a:r>
                <a:r>
                  <a:rPr lang="ko-KR" altLang="en-US" sz="1600" b="0" dirty="0" err="1"/>
                  <a:t>직승직하</a:t>
                </a:r>
                <a:r>
                  <a:rPr lang="ko-KR" altLang="en-US" sz="1600" b="0" dirty="0"/>
                  <a:t> </a:t>
                </a:r>
                <a:r>
                  <a:rPr lang="ko-KR" altLang="en-US" sz="1600" b="0" dirty="0" err="1"/>
                  <a:t>승객수</a:t>
                </a:r>
                <a:r>
                  <a:rPr lang="en-US" altLang="ko-KR" sz="1600" b="0" dirty="0"/>
                  <a:t>(</a:t>
                </a:r>
                <a:r>
                  <a:rPr lang="ko-KR" altLang="en-US" sz="1600" b="0" dirty="0"/>
                  <a:t>인</a:t>
                </a:r>
                <a:r>
                  <a:rPr lang="en-US" altLang="ko-KR" sz="1600" b="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altLang="ko-KR" sz="1600" b="0" dirty="0"/>
                  <a:t> :  </a:t>
                </a:r>
                <a:r>
                  <a:rPr lang="ko-KR" altLang="en-US" sz="1600" b="0" dirty="0"/>
                  <a:t>조절변수</a:t>
                </a:r>
                <a:r>
                  <a:rPr lang="en-US" altLang="ko-KR" sz="1600" b="0" dirty="0"/>
                  <a:t>(</a:t>
                </a:r>
                <a:r>
                  <a:rPr lang="ko-KR" altLang="en-US" sz="1600" b="0" dirty="0" err="1"/>
                  <a:t>환승승객수</a:t>
                </a:r>
                <a:r>
                  <a:rPr lang="en-US" altLang="ko-KR" sz="1600" b="0" dirty="0"/>
                  <a:t>, </a:t>
                </a:r>
                <a:r>
                  <a:rPr lang="ko-KR" altLang="en-US" sz="1600" dirty="0"/>
                  <a:t>역사 및 승강장별 영향변수</a:t>
                </a:r>
                <a:r>
                  <a:rPr lang="en-US" altLang="ko-KR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altLang="ko-KR" sz="1600" b="0" dirty="0"/>
                  <a:t> : </a:t>
                </a:r>
                <a:r>
                  <a:rPr lang="en-US" altLang="ko-KR" sz="1600" dirty="0"/>
                  <a:t>s</a:t>
                </a:r>
                <a:r>
                  <a:rPr lang="ko-KR" altLang="en-US" sz="1600" dirty="0"/>
                  <a:t>역사 </a:t>
                </a:r>
                <a:r>
                  <a:rPr lang="en-US" altLang="ko-KR" sz="1600" dirty="0"/>
                  <a:t>j</a:t>
                </a:r>
                <a:r>
                  <a:rPr lang="ko-KR" altLang="en-US" sz="1600" dirty="0"/>
                  <a:t>승강장에서 실용대기면적</a:t>
                </a:r>
                <a:r>
                  <a:rPr lang="en-US" altLang="ko-KR" sz="16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altLang="ko-KR" sz="1600" b="0" dirty="0"/>
                  <a:t> : s</a:t>
                </a:r>
                <a:r>
                  <a:rPr lang="ko-KR" altLang="en-US" sz="1600" b="0" dirty="0"/>
                  <a:t>역사 </a:t>
                </a:r>
                <a:r>
                  <a:rPr lang="en-US" altLang="ko-KR" sz="1600" b="0" dirty="0"/>
                  <a:t>j</a:t>
                </a:r>
                <a:r>
                  <a:rPr lang="ko-KR" altLang="en-US" sz="1600" b="0" dirty="0"/>
                  <a:t>승강장에서 승객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인</a:t>
                </a:r>
                <a:r>
                  <a:rPr lang="en-US" altLang="ko-KR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altLang="ko-KR" sz="1600" b="0" dirty="0"/>
                  <a:t> : </a:t>
                </a:r>
                <a:r>
                  <a:rPr lang="en-US" altLang="ko-KR" sz="1600" dirty="0"/>
                  <a:t>s</a:t>
                </a:r>
                <a:r>
                  <a:rPr lang="ko-KR" altLang="en-US" sz="1600" dirty="0"/>
                  <a:t>역사 </a:t>
                </a:r>
                <a:r>
                  <a:rPr lang="en-US" altLang="ko-KR" sz="1600" dirty="0"/>
                  <a:t>j</a:t>
                </a:r>
                <a:r>
                  <a:rPr lang="ko-KR" altLang="en-US" sz="1600" dirty="0"/>
                  <a:t>승강장에서 승객혼잡도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인</a:t>
                </a:r>
                <a:r>
                  <a:rPr lang="en-US" altLang="ko-KR" sz="1600" dirty="0"/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b="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ECEB7D-2339-4801-B3AF-5528BA8C5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390" y="1835072"/>
                <a:ext cx="5095597" cy="3645165"/>
              </a:xfrm>
              <a:prstGeom prst="rect">
                <a:avLst/>
              </a:prstGeom>
              <a:blipFill>
                <a:blip r:embed="rId3"/>
                <a:stretch>
                  <a:fillRect l="-1316" r="-120" b="-1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79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3445174" cy="1287135"/>
            <a:chOff x="426720" y="84905"/>
            <a:chExt cx="3445174" cy="12871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34451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3.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2101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5-5)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동적혼잡도 추정</a:t>
              </a:r>
              <a:endParaRPr lang="ko-KR" altLang="en-US" sz="1600" dirty="0"/>
            </a:p>
            <a:p>
              <a:endParaRPr lang="ko-KR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8B45E1-CA96-4C78-BE76-B002D78D1552}"/>
                  </a:ext>
                </a:extLst>
              </p:cNvPr>
              <p:cNvSpPr txBox="1"/>
              <p:nvPr/>
            </p:nvSpPr>
            <p:spPr>
              <a:xfrm>
                <a:off x="393470" y="1379943"/>
                <a:ext cx="6797744" cy="4330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/>
                  <a:t>서비스수준</a:t>
                </a:r>
                <a:r>
                  <a:rPr lang="en-US" altLang="ko-KR" sz="2000" dirty="0"/>
                  <a:t>(Level Of Service/LOS)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- </a:t>
                </a:r>
                <a:r>
                  <a:rPr lang="ko-KR" altLang="en-US" dirty="0"/>
                  <a:t>밀도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이용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고객수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실용대기공간면적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- </a:t>
                </a:r>
                <a:r>
                  <a:rPr lang="ko-KR" altLang="en-US" dirty="0" err="1"/>
                  <a:t>공간모듈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실용대기공간면적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이용고객수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/>
                  <a:t>한국인 체형을 적용하여 첨두시간대 </a:t>
                </a:r>
                <a:endParaRPr lang="en-US" altLang="ko-KR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/>
                  <a:t>   </a:t>
                </a:r>
                <a:r>
                  <a:rPr lang="ko-KR" altLang="en-US" sz="2000" dirty="0"/>
                  <a:t>승강장 </a:t>
                </a:r>
                <a:r>
                  <a:rPr lang="ko-KR" altLang="en-US" sz="2000" b="1" dirty="0">
                    <a:solidFill>
                      <a:schemeClr val="accent1"/>
                    </a:solidFill>
                  </a:rPr>
                  <a:t>서비스수준은 </a:t>
                </a:r>
                <a:r>
                  <a:rPr lang="en-US" altLang="ko-KR" sz="2000" b="1" dirty="0">
                    <a:solidFill>
                      <a:schemeClr val="accent1"/>
                    </a:solidFill>
                  </a:rPr>
                  <a:t>D</a:t>
                </a:r>
                <a:r>
                  <a:rPr lang="ko-KR" altLang="en-US" sz="2000" dirty="0"/>
                  <a:t>로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설계하도록 제시</a:t>
                </a:r>
                <a:endParaRPr lang="en-US" altLang="ko-KR" sz="200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/>
                  <a:t>따라서 </a:t>
                </a:r>
                <a:r>
                  <a:rPr lang="ko-KR" altLang="en-US" sz="2000" b="1" dirty="0">
                    <a:solidFill>
                      <a:schemeClr val="accent1"/>
                    </a:solidFill>
                  </a:rPr>
                  <a:t>서비스수준 </a:t>
                </a:r>
                <a:r>
                  <a:rPr lang="en-US" altLang="ko-KR" sz="2000" b="1" dirty="0">
                    <a:solidFill>
                      <a:schemeClr val="accent1"/>
                    </a:solidFill>
                  </a:rPr>
                  <a:t>D </a:t>
                </a:r>
                <a:r>
                  <a:rPr lang="ko-KR" altLang="en-US" sz="2000" b="1" dirty="0">
                    <a:solidFill>
                      <a:schemeClr val="accent1"/>
                    </a:solidFill>
                  </a:rPr>
                  <a:t>이하는 혼잡한 역사로 분류</a:t>
                </a:r>
                <a:endParaRPr lang="en-US" altLang="ko-KR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8B45E1-CA96-4C78-BE76-B002D78D1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70" y="1379943"/>
                <a:ext cx="6797744" cy="4330929"/>
              </a:xfrm>
              <a:prstGeom prst="rect">
                <a:avLst/>
              </a:prstGeom>
              <a:blipFill>
                <a:blip r:embed="rId3"/>
                <a:stretch>
                  <a:fillRect l="-807" b="-1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2AE6C3F-5ACE-4F5C-B87D-9715F3B38A3E}"/>
              </a:ext>
            </a:extLst>
          </p:cNvPr>
          <p:cNvGraphicFramePr>
            <a:graphicFrameLocks noGrp="1"/>
          </p:cNvGraphicFramePr>
          <p:nvPr/>
        </p:nvGraphicFramePr>
        <p:xfrm>
          <a:off x="6646164" y="1180511"/>
          <a:ext cx="5325872" cy="2415094"/>
        </p:xfrm>
        <a:graphic>
          <a:graphicData uri="http://schemas.openxmlformats.org/drawingml/2006/table">
            <a:tbl>
              <a:tblPr/>
              <a:tblGrid>
                <a:gridCol w="567436">
                  <a:extLst>
                    <a:ext uri="{9D8B030D-6E8A-4147-A177-3AD203B41FA5}">
                      <a16:colId xmlns:a16="http://schemas.microsoft.com/office/drawing/2014/main" val="833587606"/>
                    </a:ext>
                  </a:extLst>
                </a:gridCol>
                <a:gridCol w="711708">
                  <a:extLst>
                    <a:ext uri="{9D8B030D-6E8A-4147-A177-3AD203B41FA5}">
                      <a16:colId xmlns:a16="http://schemas.microsoft.com/office/drawing/2014/main" val="3669600213"/>
                    </a:ext>
                  </a:extLst>
                </a:gridCol>
                <a:gridCol w="819912">
                  <a:extLst>
                    <a:ext uri="{9D8B030D-6E8A-4147-A177-3AD203B41FA5}">
                      <a16:colId xmlns:a16="http://schemas.microsoft.com/office/drawing/2014/main" val="3272135070"/>
                    </a:ext>
                  </a:extLst>
                </a:gridCol>
                <a:gridCol w="892048">
                  <a:extLst>
                    <a:ext uri="{9D8B030D-6E8A-4147-A177-3AD203B41FA5}">
                      <a16:colId xmlns:a16="http://schemas.microsoft.com/office/drawing/2014/main" val="4087555348"/>
                    </a:ext>
                  </a:extLst>
                </a:gridCol>
                <a:gridCol w="2334768">
                  <a:extLst>
                    <a:ext uri="{9D8B030D-6E8A-4147-A177-3AD203B41FA5}">
                      <a16:colId xmlns:a16="http://schemas.microsoft.com/office/drawing/2014/main" val="3255130184"/>
                    </a:ext>
                  </a:extLst>
                </a:gridCol>
              </a:tblGrid>
              <a:tr h="5787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서비스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수 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공간모듈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m</a:t>
                      </a:r>
                      <a:r>
                        <a:rPr lang="en-US" sz="1200" kern="0" spc="0" baseline="300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인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평균간격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cm)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밀도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인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/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m</a:t>
                      </a:r>
                      <a:r>
                        <a:rPr lang="en-US" sz="1200" kern="0" spc="0" baseline="300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보 행 상 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964647"/>
                  </a:ext>
                </a:extLst>
              </a:tr>
              <a:tr h="30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1.3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이상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120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이상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0.8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이하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자유흐름의 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733084"/>
                  </a:ext>
                </a:extLst>
              </a:tr>
              <a:tr h="30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B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1.0-1.3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105-120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1.0-0.8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타인을 무리없이 통과 가능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697841"/>
                  </a:ext>
                </a:extLst>
              </a:tr>
              <a:tr h="30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0.7-1.0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90-105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1.4-1.0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타인 통과시 불편을 끼침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437314"/>
                  </a:ext>
                </a:extLst>
              </a:tr>
              <a:tr h="30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0.3-0.7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60-90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3.3-1.4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타인과의 접촉없이 대기 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394281"/>
                  </a:ext>
                </a:extLst>
              </a:tr>
              <a:tr h="30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0.2-0.3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60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이하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5.0-3.3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타인과의 접촉없이 대기 불가능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5988"/>
                  </a:ext>
                </a:extLst>
              </a:tr>
              <a:tr h="30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F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0.2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이하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꽉찬상태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5.0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이상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타인과 밀착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심리적 불쾌상태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9703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35C8DFE-7695-4450-A894-FB0CE05C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72" y="3645591"/>
            <a:ext cx="538786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2C59B1C-7C76-4AB2-989C-B28713AC35A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70E3EE1-1C7E-41F6-88A2-05EACF8685A2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0057D0C-7849-43F8-9525-7A87E9E2873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CF5FDF96-675C-48FF-AA91-67A008802C66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13785BD6-BDFA-4790-A916-BD07A71515DB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430D661-3BB9-4DDC-8E8F-645FC3312E01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F645658-B772-4058-A11A-04F88E9D90AE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2234578-7B55-4638-B84E-743A84725143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기대 효과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2FEF777-0204-49AA-8277-9D5A1354963A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4.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11857A3-EF72-4B83-A70F-8F181A42D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97E6F5-8BA0-4FBC-8BC4-B8F2BA69D0D7}"/>
                </a:ext>
              </a:extLst>
            </p:cNvPr>
            <p:cNvSpPr txBox="1"/>
            <p:nvPr/>
          </p:nvSpPr>
          <p:spPr>
            <a:xfrm>
              <a:off x="6654800" y="3908850"/>
              <a:ext cx="269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분석을 통한 인사이트 도출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향후 개선 사항 및 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7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2919389" cy="1040914"/>
            <a:chOff x="426720" y="84905"/>
            <a:chExt cx="2919389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29193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4.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기대 효과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2855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1)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분석을 통한 인사이트 도출</a:t>
              </a:r>
            </a:p>
          </p:txBody>
        </p:sp>
      </p:grp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D4FDF56-E89D-47DF-A441-5D33C8106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806389"/>
              </p:ext>
            </p:extLst>
          </p:nvPr>
        </p:nvGraphicFramePr>
        <p:xfrm>
          <a:off x="6096000" y="1410161"/>
          <a:ext cx="497579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27">
                  <a:extLst>
                    <a:ext uri="{9D8B030D-6E8A-4147-A177-3AD203B41FA5}">
                      <a16:colId xmlns:a16="http://schemas.microsoft.com/office/drawing/2014/main" val="2388398912"/>
                    </a:ext>
                  </a:extLst>
                </a:gridCol>
                <a:gridCol w="617053">
                  <a:extLst>
                    <a:ext uri="{9D8B030D-6E8A-4147-A177-3AD203B41FA5}">
                      <a16:colId xmlns:a16="http://schemas.microsoft.com/office/drawing/2014/main" val="1910741307"/>
                    </a:ext>
                  </a:extLst>
                </a:gridCol>
                <a:gridCol w="1453177">
                  <a:extLst>
                    <a:ext uri="{9D8B030D-6E8A-4147-A177-3AD203B41FA5}">
                      <a16:colId xmlns:a16="http://schemas.microsoft.com/office/drawing/2014/main" val="868181382"/>
                    </a:ext>
                  </a:extLst>
                </a:gridCol>
                <a:gridCol w="1003014">
                  <a:extLst>
                    <a:ext uri="{9D8B030D-6E8A-4147-A177-3AD203B41FA5}">
                      <a16:colId xmlns:a16="http://schemas.microsoft.com/office/drawing/2014/main" val="2624510713"/>
                    </a:ext>
                  </a:extLst>
                </a:gridCol>
                <a:gridCol w="1395619">
                  <a:extLst>
                    <a:ext uri="{9D8B030D-6E8A-4147-A177-3AD203B41FA5}">
                      <a16:colId xmlns:a16="http://schemas.microsoft.com/office/drawing/2014/main" val="1061647221"/>
                    </a:ext>
                  </a:extLst>
                </a:gridCol>
              </a:tblGrid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혼잡도</a:t>
                      </a:r>
                      <a:r>
                        <a:rPr lang="en-US" altLang="ko-KR" sz="1200" dirty="0"/>
                        <a:t>(%)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2745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강남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18-19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229429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08-09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094721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구로디지털단지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08-09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48117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가산디지털단지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08-09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43187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18-19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215797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홍대입구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18-19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51219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잠실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18-19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974100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18-19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845110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서울역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18-19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634047"/>
                  </a:ext>
                </a:extLst>
              </a:tr>
              <a:tr h="20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호선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고속버스터미널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18-19</a:t>
                      </a:r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7204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212E168-A222-4164-B39C-F6E7B738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410161"/>
            <a:ext cx="4863191" cy="33314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7CF353-7F54-417F-9105-581751814652}"/>
              </a:ext>
            </a:extLst>
          </p:cNvPr>
          <p:cNvSpPr/>
          <p:nvPr/>
        </p:nvSpPr>
        <p:spPr>
          <a:xfrm>
            <a:off x="1431716" y="5584068"/>
            <a:ext cx="9328557" cy="408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코로나 </a:t>
            </a:r>
            <a:r>
              <a:rPr lang="en-US" altLang="ko-KR" b="1" dirty="0">
                <a:solidFill>
                  <a:schemeClr val="tx1"/>
                </a:solidFill>
              </a:rPr>
              <a:t>19</a:t>
            </a:r>
            <a:r>
              <a:rPr lang="ko-KR" altLang="en-US" b="1" dirty="0">
                <a:solidFill>
                  <a:schemeClr val="tx1"/>
                </a:solidFill>
              </a:rPr>
              <a:t>로 인해 지하철 총 이용객 수는 급감함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5194B7-DA9E-498A-B3CE-AB5BC8BD8EF3}"/>
              </a:ext>
            </a:extLst>
          </p:cNvPr>
          <p:cNvSpPr/>
          <p:nvPr/>
        </p:nvSpPr>
        <p:spPr>
          <a:xfrm>
            <a:off x="1431717" y="6115018"/>
            <a:ext cx="9328557" cy="408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하지만 여전히 출퇴근 시간대에는 특정 </a:t>
            </a:r>
            <a:r>
              <a:rPr lang="ko-KR" altLang="en-US" b="1" dirty="0" err="1">
                <a:solidFill>
                  <a:schemeClr val="tx1"/>
                </a:solidFill>
              </a:rPr>
              <a:t>역들에서</a:t>
            </a:r>
            <a:r>
              <a:rPr lang="ko-KR" altLang="en-US" b="1" dirty="0">
                <a:solidFill>
                  <a:schemeClr val="tx1"/>
                </a:solidFill>
              </a:rPr>
              <a:t> 혼잡도가 매우 높게 나타나는 것을 확인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CD3014D7-8D0F-48FB-91A7-49FF83F05839}"/>
              </a:ext>
            </a:extLst>
          </p:cNvPr>
          <p:cNvSpPr/>
          <p:nvPr/>
        </p:nvSpPr>
        <p:spPr>
          <a:xfrm>
            <a:off x="5831299" y="4821528"/>
            <a:ext cx="529389" cy="62631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47137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B52432-405C-4D9B-AAD0-143CD6F05BA5}"/>
              </a:ext>
            </a:extLst>
          </p:cNvPr>
          <p:cNvGrpSpPr/>
          <p:nvPr/>
        </p:nvGrpSpPr>
        <p:grpSpPr>
          <a:xfrm>
            <a:off x="426720" y="84905"/>
            <a:ext cx="2919389" cy="1040914"/>
            <a:chOff x="426720" y="84905"/>
            <a:chExt cx="2919389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239ACA-3128-4B28-8F70-AA7D8BB744DD}"/>
                </a:ext>
              </a:extLst>
            </p:cNvPr>
            <p:cNvSpPr txBox="1"/>
            <p:nvPr/>
          </p:nvSpPr>
          <p:spPr>
            <a:xfrm>
              <a:off x="426720" y="84905"/>
              <a:ext cx="29193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4.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기대 효과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B2489-4358-4396-A18E-2A8E3EA6D1A9}"/>
                </a:ext>
              </a:extLst>
            </p:cNvPr>
            <p:cNvSpPr txBox="1"/>
            <p:nvPr/>
          </p:nvSpPr>
          <p:spPr>
            <a:xfrm>
              <a:off x="447040" y="787265"/>
              <a:ext cx="2855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2)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향후 개선사항 및 기대효과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529DA-1ED9-4605-BB01-2ECB26FE8759}"/>
              </a:ext>
            </a:extLst>
          </p:cNvPr>
          <p:cNvSpPr txBox="1"/>
          <p:nvPr/>
        </p:nvSpPr>
        <p:spPr>
          <a:xfrm>
            <a:off x="6096000" y="2227864"/>
            <a:ext cx="519176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시각화된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 데이터를 바탕으로 방역 강화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지하철 서비스 혹은 정책 개선 가능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ex 1)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</a:rPr>
              <a:t>역별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 혼잡도 데이터를 바탕으로 혼잡도가 높은 역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시간대에 대해 방역 강화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just"/>
            <a:endParaRPr lang="en-US" altLang="ko-KR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ex 2)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일평균 지하철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</a:rPr>
              <a:t>노선별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</a:rPr>
              <a:t>승객수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 데이터를 바탕으로 새로운 서비스나 개선 사항을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</a:rPr>
              <a:t>역별로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 선택적으로 적용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just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교통 서비스 성과 증대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이동성 위험의 지속성 완화 등에 기여할 수 있을 것으로 예상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81D95F-15AD-4C6D-9AC3-9035D019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317216"/>
            <a:ext cx="5191893" cy="50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3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B52432-405C-4D9B-AAD0-143CD6F05BA5}"/>
              </a:ext>
            </a:extLst>
          </p:cNvPr>
          <p:cNvGrpSpPr/>
          <p:nvPr/>
        </p:nvGrpSpPr>
        <p:grpSpPr>
          <a:xfrm>
            <a:off x="426720" y="84905"/>
            <a:ext cx="2919389" cy="1040914"/>
            <a:chOff x="426720" y="84905"/>
            <a:chExt cx="2919389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239ACA-3128-4B28-8F70-AA7D8BB744DD}"/>
                </a:ext>
              </a:extLst>
            </p:cNvPr>
            <p:cNvSpPr txBox="1"/>
            <p:nvPr/>
          </p:nvSpPr>
          <p:spPr>
            <a:xfrm>
              <a:off x="426720" y="84905"/>
              <a:ext cx="29193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4.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기대 효과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B2489-4358-4396-A18E-2A8E3EA6D1A9}"/>
                </a:ext>
              </a:extLst>
            </p:cNvPr>
            <p:cNvSpPr txBox="1"/>
            <p:nvPr/>
          </p:nvSpPr>
          <p:spPr>
            <a:xfrm>
              <a:off x="447040" y="787265"/>
              <a:ext cx="2855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2)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향후 개선사항 및 기대효과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529DA-1ED9-4605-BB01-2ECB26FE8759}"/>
              </a:ext>
            </a:extLst>
          </p:cNvPr>
          <p:cNvSpPr txBox="1"/>
          <p:nvPr/>
        </p:nvSpPr>
        <p:spPr>
          <a:xfrm>
            <a:off x="6096000" y="2350169"/>
            <a:ext cx="5191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accent2">
                    <a:lumMod val="50000"/>
                  </a:schemeClr>
                </a:solidFill>
              </a:rPr>
              <a:t>현재 </a:t>
            </a: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</a:rPr>
              <a:t>Open API</a:t>
            </a:r>
            <a:r>
              <a:rPr lang="ko-KR" altLang="en-US" sz="1800" b="1" dirty="0">
                <a:solidFill>
                  <a:schemeClr val="accent2">
                    <a:lumMod val="50000"/>
                  </a:schemeClr>
                </a:solidFill>
              </a:rPr>
              <a:t>로부터 수집하고 있는 데이터는 일일 </a:t>
            </a:r>
            <a:r>
              <a:rPr lang="ko-KR" altLang="en-US" sz="1800" b="1" dirty="0" err="1">
                <a:solidFill>
                  <a:schemeClr val="accent2">
                    <a:lumMod val="50000"/>
                  </a:schemeClr>
                </a:solidFill>
              </a:rPr>
              <a:t>승하차</a:t>
            </a:r>
            <a:r>
              <a:rPr lang="ko-KR" altLang="en-US" sz="1800" b="1" dirty="0">
                <a:solidFill>
                  <a:schemeClr val="accent2">
                    <a:lumMod val="50000"/>
                  </a:schemeClr>
                </a:solidFill>
              </a:rPr>
              <a:t> 총인원 데이터</a:t>
            </a:r>
            <a:endParaRPr lang="en-US" altLang="ko-KR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just"/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실시간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승하차인원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 데이터가 수집 가능할 경우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역별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칸별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 혼잡도를 실시간으로 제공 가능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 algn="just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상대적으로 혼잡도가 낮은 지하철 칸을 이용하거나 다른 대중교통 수단을 이용하도록 유도하는 등 지하철 혼잡도를 완화하는데 기여할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96C4CB-DA4A-4FD9-81CD-501F4E79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21" y="3732865"/>
            <a:ext cx="3907496" cy="254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1AB55-6667-44A7-9B04-C09E098CC01A}"/>
              </a:ext>
            </a:extLst>
          </p:cNvPr>
          <p:cNvSpPr txBox="1"/>
          <p:nvPr/>
        </p:nvSpPr>
        <p:spPr>
          <a:xfrm>
            <a:off x="174534" y="6275091"/>
            <a:ext cx="6107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222222"/>
                </a:solidFill>
                <a:latin typeface="+mn-ea"/>
              </a:rPr>
              <a:t>&lt;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+mn-ea"/>
              </a:rPr>
              <a:t>SKT, 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+mn-ea"/>
              </a:rPr>
              <a:t>서울 지하철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+mn-ea"/>
              </a:rPr>
              <a:t>2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+mn-ea"/>
              </a:rPr>
              <a:t>호선 </a:t>
            </a:r>
            <a:r>
              <a:rPr lang="ko-KR" altLang="en-US" sz="1200" b="1" i="0" dirty="0" err="1">
                <a:solidFill>
                  <a:srgbClr val="222222"/>
                </a:solidFill>
                <a:effectLst/>
                <a:latin typeface="+mn-ea"/>
              </a:rPr>
              <a:t>칸별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+mn-ea"/>
              </a:rPr>
              <a:t>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+mn-ea"/>
              </a:rPr>
              <a:t>'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+mn-ea"/>
              </a:rPr>
              <a:t>혼잡도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+mn-ea"/>
              </a:rPr>
              <a:t>' 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+mn-ea"/>
              </a:rPr>
              <a:t>실시간 제공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+mn-ea"/>
              </a:rPr>
              <a:t>&gt;</a:t>
            </a:r>
            <a:endParaRPr lang="ko-KR" altLang="en-US" sz="1200" b="1" i="0" dirty="0">
              <a:solidFill>
                <a:srgbClr val="222222"/>
              </a:solidFill>
              <a:effectLst/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91BE9E-2C64-4472-86E3-7CB9AE1A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75" y="1450916"/>
            <a:ext cx="4915586" cy="1829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E160C1-2D13-49DB-A091-747C96D42A31}"/>
              </a:ext>
            </a:extLst>
          </p:cNvPr>
          <p:cNvSpPr txBox="1"/>
          <p:nvPr/>
        </p:nvSpPr>
        <p:spPr>
          <a:xfrm>
            <a:off x="174533" y="3367947"/>
            <a:ext cx="6107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222222"/>
                </a:solidFill>
                <a:latin typeface="+mn-ea"/>
              </a:rPr>
              <a:t>&lt; 8</a:t>
            </a:r>
            <a:r>
              <a:rPr lang="ko-KR" altLang="en-US" sz="1200" b="1" dirty="0">
                <a:solidFill>
                  <a:srgbClr val="222222"/>
                </a:solidFill>
                <a:latin typeface="+mn-ea"/>
              </a:rPr>
              <a:t>월 </a:t>
            </a:r>
            <a:r>
              <a:rPr lang="en-US" altLang="ko-KR" sz="1200" b="1" dirty="0">
                <a:solidFill>
                  <a:srgbClr val="222222"/>
                </a:solidFill>
                <a:latin typeface="+mn-ea"/>
              </a:rPr>
              <a:t>20</a:t>
            </a:r>
            <a:r>
              <a:rPr lang="ko-KR" altLang="en-US" sz="1200" b="1" dirty="0">
                <a:solidFill>
                  <a:srgbClr val="222222"/>
                </a:solidFill>
                <a:latin typeface="+mn-ea"/>
              </a:rPr>
              <a:t>일 오전 </a:t>
            </a:r>
            <a:r>
              <a:rPr lang="en-US" altLang="ko-KR" sz="1200" b="1" dirty="0">
                <a:solidFill>
                  <a:srgbClr val="222222"/>
                </a:solidFill>
                <a:latin typeface="+mn-ea"/>
              </a:rPr>
              <a:t>10</a:t>
            </a:r>
            <a:r>
              <a:rPr lang="ko-KR" altLang="en-US" sz="1200" b="1" dirty="0">
                <a:solidFill>
                  <a:srgbClr val="222222"/>
                </a:solidFill>
                <a:latin typeface="+mn-ea"/>
              </a:rPr>
              <a:t>시 기준 최신 지하철 </a:t>
            </a:r>
            <a:r>
              <a:rPr lang="ko-KR" altLang="en-US" sz="1200" b="1" dirty="0" err="1">
                <a:solidFill>
                  <a:srgbClr val="222222"/>
                </a:solidFill>
                <a:latin typeface="+mn-ea"/>
              </a:rPr>
              <a:t>승하차인원</a:t>
            </a:r>
            <a:r>
              <a:rPr lang="ko-KR" altLang="en-US" sz="1200" b="1" dirty="0">
                <a:solidFill>
                  <a:srgbClr val="222222"/>
                </a:solidFill>
                <a:latin typeface="+mn-ea"/>
              </a:rPr>
              <a:t> 데이터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+mn-ea"/>
              </a:rPr>
              <a:t>&gt;</a:t>
            </a:r>
            <a:endParaRPr lang="ko-KR" altLang="en-US" sz="1200" b="1" i="0" dirty="0">
              <a:solidFill>
                <a:srgbClr val="222222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275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프로젝트 개요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1.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2646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프로젝트 기획 배경 및 목표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구성원 및 역할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" b="12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6A5338-0918-4A90-96C6-48DE38E5D680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67557DB-2F8D-464A-9B3B-16885D1252DE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9F6D96E-5CC0-4696-BCCF-51476862A5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9C1A83CD-1787-492E-A949-B26CBA8B4727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41943C06-46E5-4A18-956C-B116E8027810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780ECF0-1CD9-420A-9864-907A92FB5BDD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9F4D13A-FA55-4BFF-AE90-07BD652B35C8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5F97CCD-D517-46CF-87A2-86EFD7731289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개발 후기 및 </a:t>
                  </a:r>
                  <a:r>
                    <a:rPr lang="ko-KR" altLang="en-US" sz="4000" b="1" dirty="0" err="1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느낀점</a:t>
                  </a:r>
                  <a:endPara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36B5D9-71DF-4ED5-A1E1-EC31F445100E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5.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9D9555-E53F-4A97-B0A1-8CC5EBB69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B0EC92-EAB2-4851-A56B-D7D1A3C2A299}"/>
                </a:ext>
              </a:extLst>
            </p:cNvPr>
            <p:cNvSpPr txBox="1"/>
            <p:nvPr/>
          </p:nvSpPr>
          <p:spPr>
            <a:xfrm>
              <a:off x="6654800" y="3908850"/>
              <a:ext cx="211307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300" dirty="0">
                  <a:solidFill>
                    <a:schemeClr val="bg1"/>
                  </a:solidFill>
                </a:rPr>
                <a:t>개발 후기 및 </a:t>
              </a:r>
              <a:r>
                <a:rPr lang="ko-KR" altLang="en-US" sz="1300" dirty="0" err="1">
                  <a:solidFill>
                    <a:schemeClr val="bg1"/>
                  </a:solidFill>
                </a:rPr>
                <a:t>느낀점</a:t>
              </a:r>
              <a:endParaRPr lang="en-US" altLang="ko-KR" sz="1300" dirty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300" dirty="0">
                  <a:solidFill>
                    <a:schemeClr val="bg1"/>
                  </a:solidFill>
                </a:rPr>
                <a:t>참고 문헌 및 보도자료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81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184558" y="1125819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0CAB50-1904-44AA-8F12-A8A0F7EC34A5}"/>
              </a:ext>
            </a:extLst>
          </p:cNvPr>
          <p:cNvSpPr/>
          <p:nvPr/>
        </p:nvSpPr>
        <p:spPr>
          <a:xfrm>
            <a:off x="6172985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+mn-ea"/>
              </a:rPr>
              <a:t>김정명</a:t>
            </a:r>
            <a:r>
              <a:rPr lang="ko-KR" altLang="en-US" b="1" dirty="0">
                <a:latin typeface="+mn-ea"/>
              </a:rPr>
              <a:t> 님</a:t>
            </a:r>
            <a:endParaRPr lang="en-US" altLang="ko-KR" b="1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처음 진행을 진행하였을 때 많이 알지 못한 상태에서 시작해서 걱정부터 앞섰습니다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하지만 프로젝트를 진행하면서 분업도 너무 잘 되었고 팀원들이 맡은 업무도 너무 열심히 해주어서 잘 마무리할 수 있었던 것 같습니다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진행하면서 많은 부분을 배웠고 재밌는 시간이었습니다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174AC-1ADD-4D8F-A593-166FAF09CCA3}"/>
              </a:ext>
            </a:extLst>
          </p:cNvPr>
          <p:cNvSpPr/>
          <p:nvPr/>
        </p:nvSpPr>
        <p:spPr>
          <a:xfrm>
            <a:off x="1069975" y="1508454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+mn-ea"/>
              </a:rPr>
              <a:t>허재혁 님</a:t>
            </a:r>
            <a:endParaRPr lang="en-US" altLang="ko-KR" b="1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해당 프로젝트를 통해 다양한 툴을 </a:t>
            </a:r>
            <a:r>
              <a:rPr lang="en-US" altLang="ko-KR" sz="1400" dirty="0">
                <a:latin typeface="+mn-ea"/>
              </a:rPr>
              <a:t>AWS </a:t>
            </a:r>
            <a:r>
              <a:rPr lang="ko-KR" altLang="en-US" sz="1400" dirty="0">
                <a:latin typeface="+mn-ea"/>
              </a:rPr>
              <a:t>서버와 연동하여 데이터 저장 시스템을 구축하고</a:t>
            </a:r>
            <a:r>
              <a:rPr lang="en-US" altLang="ko-KR" sz="1400" dirty="0">
                <a:latin typeface="+mn-ea"/>
              </a:rPr>
              <a:t>, Tableau</a:t>
            </a:r>
            <a:r>
              <a:rPr lang="ko-KR" altLang="en-US" sz="1400" dirty="0">
                <a:latin typeface="+mn-ea"/>
              </a:rPr>
              <a:t>를 활용하여 많은 양의 데이터를 </a:t>
            </a:r>
            <a:r>
              <a:rPr lang="ko-KR" altLang="en-US" sz="1400" dirty="0" err="1">
                <a:latin typeface="+mn-ea"/>
              </a:rPr>
              <a:t>시각화하는</a:t>
            </a:r>
            <a:r>
              <a:rPr lang="ko-KR" altLang="en-US" sz="1400" dirty="0">
                <a:latin typeface="+mn-ea"/>
              </a:rPr>
              <a:t> 경험을 할 수 있는 좋은 프로젝트였습니다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4CE343-AF5D-46FC-88D8-2E522F7DB1CB}"/>
              </a:ext>
            </a:extLst>
          </p:cNvPr>
          <p:cNvSpPr/>
          <p:nvPr/>
        </p:nvSpPr>
        <p:spPr>
          <a:xfrm>
            <a:off x="6172985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 err="1">
                <a:latin typeface="+mn-ea"/>
              </a:rPr>
              <a:t>정길종</a:t>
            </a:r>
            <a:r>
              <a:rPr lang="ko-KR" altLang="en-US" sz="1600" b="1" dirty="0">
                <a:latin typeface="+mn-ea"/>
              </a:rPr>
              <a:t> 님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우선 팀원들 개발에 대한 역량이 모두 높으셔서 도움을 많이 받았고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여러가지로 공부할 수 있었던 기회였습니다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그리고 프로젝트를 통해서 </a:t>
            </a:r>
            <a:r>
              <a:rPr lang="en-US" altLang="ko-KR" sz="1400" dirty="0">
                <a:latin typeface="+mn-ea"/>
              </a:rPr>
              <a:t>AWS</a:t>
            </a:r>
            <a:r>
              <a:rPr lang="ko-KR" altLang="en-US" sz="1400" dirty="0">
                <a:latin typeface="+mn-ea"/>
              </a:rPr>
              <a:t>로 클라우드 개발 환경을 경험한 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리눅스 환경에서 데이터 파이프라인을 구축을 통해서 수집 및 저장까지의 프로세스를 이해 할 수 있었습니다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42C3C0-B7B4-4BC6-9B17-7D34F8F4CD4C}"/>
              </a:ext>
            </a:extLst>
          </p:cNvPr>
          <p:cNvSpPr/>
          <p:nvPr/>
        </p:nvSpPr>
        <p:spPr>
          <a:xfrm>
            <a:off x="1069975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+mn-ea"/>
              </a:rPr>
              <a:t>박성하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님</a:t>
            </a:r>
            <a:endParaRPr lang="en-US" altLang="ko-KR" b="1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팀원들의 도움으로 데이터 파이프라인의 전반적인 흐름을 이해할 수 있었으며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tableau</a:t>
            </a:r>
            <a:r>
              <a:rPr lang="ko-KR" altLang="en-US" sz="1400" dirty="0">
                <a:latin typeface="+mn-ea"/>
              </a:rPr>
              <a:t>를 이용해 여러 데이터를 다루고 시각화까지 이어질 수 있어 많은 것을 배우게 되었습니다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102AB3-0C78-4DF9-83B0-BCB24AA3B0CE}"/>
              </a:ext>
            </a:extLst>
          </p:cNvPr>
          <p:cNvGrpSpPr/>
          <p:nvPr/>
        </p:nvGrpSpPr>
        <p:grpSpPr>
          <a:xfrm>
            <a:off x="447040" y="215754"/>
            <a:ext cx="5259773" cy="910065"/>
            <a:chOff x="447040" y="215754"/>
            <a:chExt cx="5259773" cy="9100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3CF533-2293-4FED-BF0B-6650EA8D30FD}"/>
                </a:ext>
              </a:extLst>
            </p:cNvPr>
            <p:cNvSpPr txBox="1"/>
            <p:nvPr/>
          </p:nvSpPr>
          <p:spPr>
            <a:xfrm>
              <a:off x="447040" y="215754"/>
              <a:ext cx="52597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5.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개발 후기 및 </a:t>
              </a:r>
              <a:r>
                <a:rPr lang="ko-KR" altLang="en-US" sz="4400" b="1" spc="-300" dirty="0" err="1">
                  <a:solidFill>
                    <a:schemeClr val="accent1">
                      <a:lumMod val="50000"/>
                    </a:schemeClr>
                  </a:solidFill>
                </a:rPr>
                <a:t>느낀점</a:t>
              </a:r>
              <a:endParaRPr lang="ko-KR" altLang="en-US" sz="4400" b="1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E083A-B4EC-4505-A2DA-7C06E5B72FD3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01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B52432-405C-4D9B-AAD0-143CD6F05BA5}"/>
              </a:ext>
            </a:extLst>
          </p:cNvPr>
          <p:cNvGrpSpPr/>
          <p:nvPr/>
        </p:nvGrpSpPr>
        <p:grpSpPr>
          <a:xfrm>
            <a:off x="447040" y="187101"/>
            <a:ext cx="5917004" cy="938718"/>
            <a:chOff x="447040" y="187101"/>
            <a:chExt cx="5917004" cy="938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239ACA-3128-4B28-8F70-AA7D8BB744DD}"/>
                </a:ext>
              </a:extLst>
            </p:cNvPr>
            <p:cNvSpPr txBox="1"/>
            <p:nvPr/>
          </p:nvSpPr>
          <p:spPr>
            <a:xfrm>
              <a:off x="447040" y="187101"/>
              <a:ext cx="5917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수집 데이터 및 참고 자료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B2489-4358-4396-A18E-2A8E3EA6D1A9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AAC64C-C4F6-4EE9-8C54-16F3ABF2C411}"/>
              </a:ext>
            </a:extLst>
          </p:cNvPr>
          <p:cNvSpPr txBox="1"/>
          <p:nvPr/>
        </p:nvSpPr>
        <p:spPr>
          <a:xfrm>
            <a:off x="447040" y="1348720"/>
            <a:ext cx="9457451" cy="475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n-ea"/>
              </a:rPr>
              <a:t>수집 데이터</a:t>
            </a: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서울시 지하철 </a:t>
            </a:r>
            <a:r>
              <a:rPr lang="ko-KR" altLang="en-US" sz="1400" dirty="0" err="1">
                <a:latin typeface="+mn-ea"/>
              </a:rPr>
              <a:t>호선별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역별</a:t>
            </a:r>
            <a:r>
              <a:rPr lang="ko-KR" altLang="en-US" sz="1400" dirty="0">
                <a:latin typeface="+mn-ea"/>
              </a:rPr>
              <a:t> 시간대별 </a:t>
            </a:r>
            <a:r>
              <a:rPr lang="ko-KR" altLang="en-US" sz="1400" dirty="0" err="1">
                <a:latin typeface="+mn-ea"/>
              </a:rPr>
              <a:t>승하차</a:t>
            </a:r>
            <a:r>
              <a:rPr lang="ko-KR" altLang="en-US" sz="1400" dirty="0">
                <a:latin typeface="+mn-ea"/>
              </a:rPr>
              <a:t> 인원 정보</a:t>
            </a:r>
            <a:r>
              <a:rPr lang="en-US" altLang="ko-KR" sz="1400" dirty="0">
                <a:latin typeface="+mn-ea"/>
              </a:rPr>
              <a:t>(10`~21`)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+mn-ea"/>
              </a:rPr>
              <a:t>역별</a:t>
            </a:r>
            <a:r>
              <a:rPr lang="ko-KR" altLang="en-US" sz="1400" dirty="0">
                <a:latin typeface="+mn-ea"/>
              </a:rPr>
              <a:t> 혼잡도</a:t>
            </a:r>
            <a:r>
              <a:rPr lang="en-US" altLang="ko-KR" sz="1400" dirty="0">
                <a:latin typeface="+mn-ea"/>
              </a:rPr>
              <a:t>(15,17,19</a:t>
            </a:r>
            <a:r>
              <a:rPr lang="ko-KR" altLang="en-US" sz="1400" dirty="0">
                <a:latin typeface="+mn-ea"/>
              </a:rPr>
              <a:t>년도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서울교통공사 </a:t>
            </a:r>
            <a:r>
              <a:rPr lang="en-US" altLang="ko-KR" sz="1400" dirty="0">
                <a:latin typeface="+mn-ea"/>
              </a:rPr>
              <a:t>2019</a:t>
            </a:r>
            <a:r>
              <a:rPr lang="ko-KR" altLang="en-US" sz="1400" dirty="0">
                <a:latin typeface="+mn-ea"/>
              </a:rPr>
              <a:t>년 환승역거리 및 소요시간 정보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서울교통공사 </a:t>
            </a:r>
            <a:r>
              <a:rPr lang="ko-KR" altLang="en-US" sz="1400" dirty="0" err="1">
                <a:latin typeface="+mn-ea"/>
              </a:rPr>
              <a:t>역간거리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서울교통공사 역사면적정보</a:t>
            </a:r>
            <a:r>
              <a:rPr lang="en-US" altLang="ko-KR" sz="1400" dirty="0">
                <a:latin typeface="+mn-ea"/>
              </a:rPr>
              <a:t>(19`)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서울교통공사 월별 </a:t>
            </a:r>
            <a:r>
              <a:rPr lang="ko-KR" altLang="en-US" sz="1400" dirty="0" err="1">
                <a:latin typeface="+mn-ea"/>
              </a:rPr>
              <a:t>환승유입인원</a:t>
            </a:r>
            <a:r>
              <a:rPr lang="en-US" altLang="ko-KR" sz="1400" dirty="0">
                <a:latin typeface="+mn-ea"/>
              </a:rPr>
              <a:t>(21`)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n-ea"/>
              </a:rPr>
              <a:t>참고 자료 및 논문</a:t>
            </a: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도시철도 정거장 및 환승</a:t>
            </a:r>
            <a:r>
              <a:rPr lang="en-US" altLang="ko-KR" sz="1400" dirty="0">
                <a:latin typeface="+mn-ea"/>
              </a:rPr>
              <a:t>․</a:t>
            </a:r>
            <a:r>
              <a:rPr lang="ko-KR" altLang="en-US" sz="1400" dirty="0">
                <a:latin typeface="+mn-ea"/>
              </a:rPr>
              <a:t>편의시설 설계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국토교통부</a:t>
            </a:r>
            <a:r>
              <a:rPr lang="en-US" altLang="ko-KR" sz="1400" dirty="0">
                <a:latin typeface="+mn-ea"/>
              </a:rPr>
              <a:t>, 2018. 3. 28)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신성일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이상준</a:t>
            </a:r>
            <a:r>
              <a:rPr lang="en-US" altLang="ko-KR" sz="1400" dirty="0">
                <a:latin typeface="+mn-ea"/>
              </a:rPr>
              <a:t>, &amp; </a:t>
            </a:r>
            <a:r>
              <a:rPr lang="ko-KR" altLang="en-US" sz="1400" dirty="0">
                <a:latin typeface="+mn-ea"/>
              </a:rPr>
              <a:t>이창훈</a:t>
            </a:r>
            <a:r>
              <a:rPr lang="en-US" altLang="ko-KR" sz="1400" dirty="0">
                <a:latin typeface="+mn-ea"/>
              </a:rPr>
              <a:t>. (2019). </a:t>
            </a:r>
            <a:r>
              <a:rPr lang="ko-KR" altLang="en-US" sz="1400" dirty="0">
                <a:latin typeface="+mn-ea"/>
              </a:rPr>
              <a:t>스마트카드자료를 활용한 지하철 승강장 동적 혼잡도 분석모형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최진경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이호</a:t>
            </a:r>
            <a:r>
              <a:rPr lang="en-US" altLang="ko-KR" sz="1400" dirty="0">
                <a:latin typeface="+mn-ea"/>
              </a:rPr>
              <a:t>, &amp; </a:t>
            </a:r>
            <a:r>
              <a:rPr lang="ko-KR" altLang="en-US" sz="1400" dirty="0" err="1">
                <a:latin typeface="+mn-ea"/>
              </a:rPr>
              <a:t>유봉석</a:t>
            </a:r>
            <a:r>
              <a:rPr lang="en-US" altLang="ko-KR" sz="1400" dirty="0">
                <a:latin typeface="+mn-ea"/>
              </a:rPr>
              <a:t>. (2014). </a:t>
            </a:r>
            <a:r>
              <a:rPr lang="ko-KR" altLang="en-US" sz="1400" dirty="0">
                <a:latin typeface="+mn-ea"/>
              </a:rPr>
              <a:t>대중교통카드 자료를 활용한 실시간 도시철도 승강장 혼잡도 분석 알고리즘 개발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+mn-ea"/>
              </a:rPr>
              <a:t>이호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장기백</a:t>
            </a:r>
            <a:r>
              <a:rPr lang="en-US" altLang="ko-KR" sz="1400" dirty="0">
                <a:latin typeface="+mn-ea"/>
              </a:rPr>
              <a:t>, &amp; </a:t>
            </a:r>
            <a:r>
              <a:rPr lang="ko-KR" altLang="en-US" sz="1400" dirty="0" err="1">
                <a:latin typeface="+mn-ea"/>
              </a:rPr>
              <a:t>유봉석</a:t>
            </a:r>
            <a:r>
              <a:rPr lang="en-US" altLang="ko-KR" sz="1400" dirty="0">
                <a:latin typeface="+mn-ea"/>
              </a:rPr>
              <a:t>. (2016). </a:t>
            </a:r>
            <a:r>
              <a:rPr lang="ko-KR" altLang="en-US" sz="1400" dirty="0">
                <a:latin typeface="+mn-ea"/>
              </a:rPr>
              <a:t>도시철도 역사 승강장 실용대기공간면적 산정 연구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+mn-ea"/>
              </a:rPr>
              <a:t>홍유정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한채연</a:t>
            </a:r>
            <a:r>
              <a:rPr lang="en-US" altLang="ko-KR" sz="1400" dirty="0">
                <a:latin typeface="+mn-ea"/>
              </a:rPr>
              <a:t>. (2020). </a:t>
            </a:r>
            <a:r>
              <a:rPr lang="ko-KR" altLang="en-US" sz="1400" dirty="0">
                <a:latin typeface="+mn-ea"/>
              </a:rPr>
              <a:t>코로나 </a:t>
            </a:r>
            <a:r>
              <a:rPr lang="en-US" altLang="ko-KR" sz="1400" dirty="0">
                <a:latin typeface="+mn-ea"/>
              </a:rPr>
              <a:t>19 </a:t>
            </a:r>
            <a:r>
              <a:rPr lang="ko-KR" altLang="en-US" sz="1400" dirty="0">
                <a:latin typeface="+mn-ea"/>
              </a:rPr>
              <a:t>확산 이후 서울시 지하철 이용 변화분석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i="0" dirty="0" err="1">
                <a:solidFill>
                  <a:srgbClr val="222222"/>
                </a:solidFill>
                <a:effectLst/>
                <a:latin typeface="+mn-ea"/>
              </a:rPr>
              <a:t>신희강</a:t>
            </a:r>
            <a:r>
              <a:rPr lang="ko-KR" altLang="en-US" sz="1400" i="0" dirty="0">
                <a:solidFill>
                  <a:srgbClr val="222222"/>
                </a:solidFill>
                <a:effectLst/>
                <a:latin typeface="+mn-ea"/>
              </a:rPr>
              <a:t> 기자</a:t>
            </a:r>
            <a:r>
              <a:rPr lang="en-US" altLang="ko-KR" sz="1400" i="0" dirty="0">
                <a:solidFill>
                  <a:srgbClr val="222222"/>
                </a:solidFill>
                <a:effectLst/>
                <a:latin typeface="+mn-ea"/>
              </a:rPr>
              <a:t>, “SKT, </a:t>
            </a:r>
            <a:r>
              <a:rPr lang="ko-KR" altLang="en-US" sz="1400" i="0" dirty="0">
                <a:solidFill>
                  <a:srgbClr val="222222"/>
                </a:solidFill>
                <a:effectLst/>
                <a:latin typeface="+mn-ea"/>
              </a:rPr>
              <a:t>서울 지하철 </a:t>
            </a:r>
            <a:r>
              <a:rPr lang="en-US" altLang="ko-KR" sz="1400" i="0" dirty="0">
                <a:solidFill>
                  <a:srgbClr val="222222"/>
                </a:solidFill>
                <a:effectLst/>
                <a:latin typeface="+mn-ea"/>
              </a:rPr>
              <a:t>2</a:t>
            </a:r>
            <a:r>
              <a:rPr lang="ko-KR" altLang="en-US" sz="1400" i="0" dirty="0">
                <a:solidFill>
                  <a:srgbClr val="222222"/>
                </a:solidFill>
                <a:effectLst/>
                <a:latin typeface="+mn-ea"/>
              </a:rPr>
              <a:t>호선 </a:t>
            </a:r>
            <a:r>
              <a:rPr lang="ko-KR" altLang="en-US" sz="1400" i="0" dirty="0" err="1">
                <a:solidFill>
                  <a:srgbClr val="222222"/>
                </a:solidFill>
                <a:effectLst/>
                <a:latin typeface="+mn-ea"/>
              </a:rPr>
              <a:t>칸별</a:t>
            </a:r>
            <a:r>
              <a:rPr lang="ko-KR" altLang="en-US" sz="1400" i="0" dirty="0">
                <a:solidFill>
                  <a:srgbClr val="222222"/>
                </a:solidFill>
                <a:effectLst/>
                <a:latin typeface="+mn-ea"/>
              </a:rPr>
              <a:t> </a:t>
            </a:r>
            <a:r>
              <a:rPr lang="en-US" altLang="ko-KR" sz="1400" i="0" dirty="0">
                <a:solidFill>
                  <a:srgbClr val="222222"/>
                </a:solidFill>
                <a:effectLst/>
                <a:latin typeface="+mn-ea"/>
              </a:rPr>
              <a:t>'</a:t>
            </a:r>
            <a:r>
              <a:rPr lang="ko-KR" altLang="en-US" sz="1400" i="0" dirty="0">
                <a:solidFill>
                  <a:srgbClr val="222222"/>
                </a:solidFill>
                <a:effectLst/>
                <a:latin typeface="+mn-ea"/>
              </a:rPr>
              <a:t>혼잡도</a:t>
            </a:r>
            <a:r>
              <a:rPr lang="en-US" altLang="ko-KR" sz="1400" i="0" dirty="0">
                <a:solidFill>
                  <a:srgbClr val="222222"/>
                </a:solidFill>
                <a:effectLst/>
                <a:latin typeface="+mn-ea"/>
              </a:rPr>
              <a:t>' </a:t>
            </a:r>
            <a:r>
              <a:rPr lang="ko-KR" altLang="en-US" sz="1400" i="0" dirty="0">
                <a:solidFill>
                  <a:srgbClr val="222222"/>
                </a:solidFill>
                <a:effectLst/>
                <a:latin typeface="+mn-ea"/>
              </a:rPr>
              <a:t>실시간 제공</a:t>
            </a:r>
            <a:r>
              <a:rPr lang="en-US" altLang="ko-KR" sz="1400" i="0" dirty="0">
                <a:solidFill>
                  <a:srgbClr val="222222"/>
                </a:solidFill>
                <a:effectLst/>
                <a:latin typeface="+mn-ea"/>
              </a:rPr>
              <a:t>” (</a:t>
            </a:r>
            <a:r>
              <a:rPr lang="ko-KR" altLang="en-US" sz="1400" i="0" dirty="0" err="1">
                <a:solidFill>
                  <a:srgbClr val="222222"/>
                </a:solidFill>
                <a:effectLst/>
                <a:latin typeface="+mn-ea"/>
              </a:rPr>
              <a:t>뉴데일리</a:t>
            </a:r>
            <a:r>
              <a:rPr lang="ko-KR" altLang="en-US" sz="1400" i="0" dirty="0">
                <a:solidFill>
                  <a:srgbClr val="222222"/>
                </a:solidFill>
                <a:effectLst/>
                <a:latin typeface="+mn-ea"/>
              </a:rPr>
              <a:t> 경제</a:t>
            </a:r>
            <a:r>
              <a:rPr lang="en-US" altLang="ko-KR" sz="1400" i="0" dirty="0">
                <a:solidFill>
                  <a:srgbClr val="222222"/>
                </a:solidFill>
                <a:effectLst/>
                <a:latin typeface="+mn-ea"/>
              </a:rPr>
              <a:t>, 2021. 8. 18)</a:t>
            </a:r>
          </a:p>
        </p:txBody>
      </p:sp>
    </p:spTree>
    <p:extLst>
      <p:ext uri="{BB962C8B-B14F-4D97-AF65-F5344CB8AC3E}">
        <p14:creationId xmlns:p14="http://schemas.microsoft.com/office/powerpoint/2010/main" val="77033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BBFF7FC-A77F-465B-998B-D270A86B583F}"/>
              </a:ext>
            </a:extLst>
          </p:cNvPr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3535CBD4-5DD8-4785-86CD-4FD7076E5CAC}"/>
              </a:ext>
            </a:extLst>
          </p:cNvPr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C4AD785-E9BF-479B-8B25-0324C044B7DA}"/>
              </a:ext>
            </a:extLst>
          </p:cNvPr>
          <p:cNvSpPr/>
          <p:nvPr/>
        </p:nvSpPr>
        <p:spPr>
          <a:xfrm>
            <a:off x="2984500" y="2399419"/>
            <a:ext cx="8585205" cy="2324100"/>
          </a:xfrm>
          <a:prstGeom prst="bracketPair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78359-941D-4B5C-9A0A-DC1471CC900F}"/>
              </a:ext>
            </a:extLst>
          </p:cNvPr>
          <p:cNvSpPr txBox="1"/>
          <p:nvPr/>
        </p:nvSpPr>
        <p:spPr>
          <a:xfrm>
            <a:off x="5993740" y="3007471"/>
            <a:ext cx="25667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pc="-3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Q &amp; A</a:t>
            </a:r>
            <a:endParaRPr lang="ko-KR" altLang="en-US" sz="6600" b="1" spc="-3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233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4514479" y="2659559"/>
            <a:ext cx="31630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4400" b="1" dirty="0">
                <a:solidFill>
                  <a:schemeClr val="bg1"/>
                </a:solidFill>
              </a:rPr>
              <a:t>.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4350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>
                <a:solidFill>
                  <a:schemeClr val="bg1"/>
                </a:solidFill>
              </a:rPr>
              <a:t>1. </a:t>
            </a:r>
            <a:r>
              <a:rPr lang="ko-KR" altLang="en-US" sz="4800" b="1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416560" y="1377267"/>
            <a:ext cx="564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1)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프로젝트 기획 배경 및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15417-F76C-452A-9554-533FB8E7AA87}"/>
              </a:ext>
            </a:extLst>
          </p:cNvPr>
          <p:cNvSpPr txBox="1"/>
          <p:nvPr/>
        </p:nvSpPr>
        <p:spPr>
          <a:xfrm>
            <a:off x="447040" y="1962042"/>
            <a:ext cx="1137666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코로나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19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발생에 따라 여객 부분 수송실적 급감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한국교통연구원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, 2020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철도의 경우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국내 첫 </a:t>
            </a:r>
            <a:r>
              <a:rPr lang="ko-KR" altLang="en-US" sz="1400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발생 전인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월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주차 대비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월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주차에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17%, 3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월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주차에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38% 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감소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이후 대규모 집단 감염과 지역확산이 지속적으로 발생 → 사회적 거리두기 단계를 격상하여 코로나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19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확산에 대응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대중교통 측면에서 코로나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19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발발의 경제적 및 사회적 영향은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교통 서비스 성과 감소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를 넘어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재정적인 생존 가능성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지속 가능한 이동성 위험 등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으로 확장될 수 있음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이에 인구 밀집도가 높고 유동인구가 많은 서울시를 기준으로 지하철 수요 변화 및 혼잡도를 분석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시각화하여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제공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just"/>
            <a:endParaRPr lang="en-US" altLang="ko-KR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고객들이 지하철을 보다 쾌적하고 안전하게 이용할 수 있도록 역 별로 적절한 정책 실시 기대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133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4350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>
                <a:solidFill>
                  <a:schemeClr val="bg1"/>
                </a:solidFill>
              </a:rPr>
              <a:t>1. </a:t>
            </a:r>
            <a:r>
              <a:rPr lang="ko-KR" altLang="en-US" sz="4800" b="1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9270B7-EC7E-4257-B92D-C899FB068E67}"/>
              </a:ext>
            </a:extLst>
          </p:cNvPr>
          <p:cNvSpPr/>
          <p:nvPr/>
        </p:nvSpPr>
        <p:spPr>
          <a:xfrm>
            <a:off x="1431721" y="2224761"/>
            <a:ext cx="9328557" cy="408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</a:rPr>
              <a:t>코로나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19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</a:rPr>
              <a:t>확산과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대중교통 수요 감소</a:t>
            </a:r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A2EF72-141E-44C8-AD6F-3AFB42262F2E}"/>
              </a:ext>
            </a:extLst>
          </p:cNvPr>
          <p:cNvSpPr/>
          <p:nvPr/>
        </p:nvSpPr>
        <p:spPr>
          <a:xfrm>
            <a:off x="1431721" y="2898592"/>
            <a:ext cx="9328557" cy="408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대중교통 측면의 서울 시민 코로나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19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대응 양상 파악 및 예측 필요</a:t>
            </a:r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7B28AD-6FD8-4709-82CD-03F7D4C51332}"/>
              </a:ext>
            </a:extLst>
          </p:cNvPr>
          <p:cNvSpPr/>
          <p:nvPr/>
        </p:nvSpPr>
        <p:spPr>
          <a:xfrm>
            <a:off x="1431721" y="3612272"/>
            <a:ext cx="9328557" cy="408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</a:rPr>
              <a:t>재난 관리 및 수익 보전 측면에서 지하철 이용 변화 양상에 대한 구체적인 파악 필요</a:t>
            </a:r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17CD4A0D-AB5F-41FD-A7AB-3A5876A58E20}"/>
              </a:ext>
            </a:extLst>
          </p:cNvPr>
          <p:cNvSpPr/>
          <p:nvPr/>
        </p:nvSpPr>
        <p:spPr>
          <a:xfrm>
            <a:off x="5800826" y="4278092"/>
            <a:ext cx="529389" cy="62631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E98A7B-7590-48EE-B55B-D661B45E528A}"/>
              </a:ext>
            </a:extLst>
          </p:cNvPr>
          <p:cNvSpPr txBox="1"/>
          <p:nvPr/>
        </p:nvSpPr>
        <p:spPr>
          <a:xfrm>
            <a:off x="1401241" y="5157567"/>
            <a:ext cx="9328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코로나 발생을 기점으로 일별</a:t>
            </a:r>
            <a:r>
              <a:rPr lang="en-US" altLang="ko-KR" b="1" dirty="0"/>
              <a:t>, </a:t>
            </a:r>
            <a:r>
              <a:rPr lang="ko-KR" altLang="en-US" b="1" dirty="0"/>
              <a:t>시간대별 서울시 지하철 이용객수의 변화 분석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지하철 </a:t>
            </a:r>
            <a:r>
              <a:rPr lang="ko-KR" altLang="en-US" b="1" dirty="0" err="1"/>
              <a:t>승하차인원</a:t>
            </a:r>
            <a:r>
              <a:rPr lang="ko-KR" altLang="en-US" b="1" dirty="0"/>
              <a:t> 데이터를 바탕으로 </a:t>
            </a:r>
            <a:r>
              <a:rPr lang="ko-KR" altLang="en-US" b="1" dirty="0" err="1"/>
              <a:t>역별</a:t>
            </a:r>
            <a:r>
              <a:rPr lang="ko-KR" altLang="en-US" b="1" dirty="0"/>
              <a:t> 혼잡도 분석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14797-84DA-43E7-B6C1-77D4170880ED}"/>
              </a:ext>
            </a:extLst>
          </p:cNvPr>
          <p:cNvSpPr txBox="1"/>
          <p:nvPr/>
        </p:nvSpPr>
        <p:spPr>
          <a:xfrm flipH="1">
            <a:off x="416560" y="1377267"/>
            <a:ext cx="564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1)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프로젝트 기획 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4350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>
                <a:solidFill>
                  <a:schemeClr val="bg1"/>
                </a:solidFill>
              </a:rPr>
              <a:t>1. </a:t>
            </a:r>
            <a:r>
              <a:rPr lang="ko-KR" altLang="en-US" sz="4800" b="1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416560" y="1377267"/>
            <a:ext cx="564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2)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구성원 및 역할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15417-F76C-452A-9554-533FB8E7AA87}"/>
              </a:ext>
            </a:extLst>
          </p:cNvPr>
          <p:cNvSpPr txBox="1"/>
          <p:nvPr/>
        </p:nvSpPr>
        <p:spPr>
          <a:xfrm>
            <a:off x="416560" y="2485448"/>
            <a:ext cx="1137666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조장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허재혁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데이터 수집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분석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및 발표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just"/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팀원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 :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김정명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데이터베이스 연동 및 구축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just"/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팀원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2 :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박성하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데이터 수집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분석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및 시각화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Tx/>
              <a:buChar char="-"/>
            </a:pP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팀원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3 :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정길종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데이터 수집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시각화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936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1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FC5CC2-09AF-4B24-86E5-F6E3544571D0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A1A7369-4A30-495C-A676-27466752F21A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2D4AEB4-632B-4BC3-9F91-2C3B3D1BC37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CD49D7B5-8D29-46E0-B2F1-4E4633F6E08A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FB3F9809-22BB-4D7B-940B-53C663F1A9E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08F107-2370-42E9-BCC7-494C0CE03F90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74E0681D-A92E-4936-9948-3172D8471260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D6FE77-638B-4190-86C0-37CC840E2E15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프로세싱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E0BC34-9601-404C-A20D-540793A2E3BF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2.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DE34754-9802-47B6-94F3-52CC4BB04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0C8948-ED8E-47A8-A1E7-2D80F1DFC44A}"/>
                </a:ext>
              </a:extLst>
            </p:cNvPr>
            <p:cNvSpPr txBox="1"/>
            <p:nvPr/>
          </p:nvSpPr>
          <p:spPr>
            <a:xfrm>
              <a:off x="6654800" y="3908850"/>
              <a:ext cx="14205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데이터 수집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데이터 처리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bg1"/>
                  </a:solidFill>
                </a:rPr>
                <a:t>데이터 저장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59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B41E7B-79F1-465B-A18A-519E8B9D498D}"/>
              </a:ext>
            </a:extLst>
          </p:cNvPr>
          <p:cNvSpPr/>
          <p:nvPr/>
        </p:nvSpPr>
        <p:spPr>
          <a:xfrm>
            <a:off x="2211773" y="3087070"/>
            <a:ext cx="7393336" cy="19460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5228CC-238A-47EB-965D-B7FE3F7D270E}"/>
              </a:ext>
            </a:extLst>
          </p:cNvPr>
          <p:cNvGrpSpPr/>
          <p:nvPr/>
        </p:nvGrpSpPr>
        <p:grpSpPr>
          <a:xfrm>
            <a:off x="426720" y="84905"/>
            <a:ext cx="3308400" cy="1040914"/>
            <a:chOff x="426720" y="84905"/>
            <a:chExt cx="3308400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6D376-F57F-45E8-A952-A1057FBD4D20}"/>
                </a:ext>
              </a:extLst>
            </p:cNvPr>
            <p:cNvSpPr txBox="1"/>
            <p:nvPr/>
          </p:nvSpPr>
          <p:spPr>
            <a:xfrm>
              <a:off x="426720" y="84905"/>
              <a:ext cx="29410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>
                  <a:solidFill>
                    <a:schemeClr val="accent1">
                      <a:lumMod val="50000"/>
                    </a:schemeClr>
                  </a:solidFill>
                </a:rPr>
                <a:t>ELT Process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D01E5C-0F4C-4520-8A64-1B5D2FDF6C4C}"/>
                </a:ext>
              </a:extLst>
            </p:cNvPr>
            <p:cNvSpPr txBox="1"/>
            <p:nvPr/>
          </p:nvSpPr>
          <p:spPr>
            <a:xfrm>
              <a:off x="447040" y="787265"/>
              <a:ext cx="3288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모든 데이터를 적재하고 처리하자</a:t>
              </a:r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!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002840-0D30-4F17-8B4C-07277AB10016}"/>
              </a:ext>
            </a:extLst>
          </p:cNvPr>
          <p:cNvSpPr txBox="1"/>
          <p:nvPr/>
        </p:nvSpPr>
        <p:spPr>
          <a:xfrm>
            <a:off x="8290364" y="259818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01E5C-0F4C-4520-8A64-1B5D2FDF6C4C}"/>
              </a:ext>
            </a:extLst>
          </p:cNvPr>
          <p:cNvSpPr txBox="1"/>
          <p:nvPr/>
        </p:nvSpPr>
        <p:spPr>
          <a:xfrm>
            <a:off x="-2323" y="1588315"/>
            <a:ext cx="207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Data Source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D01E5C-0F4C-4520-8A64-1B5D2FDF6C4C}"/>
              </a:ext>
            </a:extLst>
          </p:cNvPr>
          <p:cNvSpPr txBox="1"/>
          <p:nvPr/>
        </p:nvSpPr>
        <p:spPr>
          <a:xfrm>
            <a:off x="2166449" y="1592241"/>
            <a:ext cx="207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Data Lakes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D01E5C-0F4C-4520-8A64-1B5D2FDF6C4C}"/>
              </a:ext>
            </a:extLst>
          </p:cNvPr>
          <p:cNvSpPr txBox="1"/>
          <p:nvPr/>
        </p:nvSpPr>
        <p:spPr>
          <a:xfrm>
            <a:off x="7441819" y="1576616"/>
            <a:ext cx="207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Data Mart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D01E5C-0F4C-4520-8A64-1B5D2FDF6C4C}"/>
              </a:ext>
            </a:extLst>
          </p:cNvPr>
          <p:cNvSpPr txBox="1"/>
          <p:nvPr/>
        </p:nvSpPr>
        <p:spPr>
          <a:xfrm>
            <a:off x="4772882" y="1580531"/>
            <a:ext cx="207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Data Processing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D01E5C-0F4C-4520-8A64-1B5D2FDF6C4C}"/>
              </a:ext>
            </a:extLst>
          </p:cNvPr>
          <p:cNvSpPr txBox="1"/>
          <p:nvPr/>
        </p:nvSpPr>
        <p:spPr>
          <a:xfrm>
            <a:off x="9899752" y="1557077"/>
            <a:ext cx="207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</a:rPr>
              <a:t>DashBoard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35" name="Picture 11" descr="C:\Users\의원1\Desktop\openap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351" y="3620946"/>
            <a:ext cx="988714" cy="904153"/>
          </a:xfrm>
          <a:prstGeom prst="rect">
            <a:avLst/>
          </a:prstGeom>
          <a:noFill/>
        </p:spPr>
      </p:pic>
      <p:pic>
        <p:nvPicPr>
          <p:cNvPr id="1036" name="Picture 12" descr="C:\Users\의원1\Desktop\mon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4277" y="3608584"/>
            <a:ext cx="1930409" cy="939948"/>
          </a:xfrm>
          <a:prstGeom prst="rect">
            <a:avLst/>
          </a:prstGeom>
          <a:noFill/>
        </p:spPr>
      </p:pic>
      <p:pic>
        <p:nvPicPr>
          <p:cNvPr id="1038" name="Picture 14" descr="C:\Users\의원1\Desktop\spar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1763" y="3560536"/>
            <a:ext cx="2125774" cy="1007453"/>
          </a:xfrm>
          <a:prstGeom prst="rect">
            <a:avLst/>
          </a:prstGeom>
          <a:noFill/>
        </p:spPr>
      </p:pic>
      <p:pic>
        <p:nvPicPr>
          <p:cNvPr id="1039" name="Picture 15" descr="C:\Users\의원1\Desktop\mysq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08985" y="3531446"/>
            <a:ext cx="2133600" cy="1029786"/>
          </a:xfrm>
          <a:prstGeom prst="rect">
            <a:avLst/>
          </a:prstGeom>
          <a:noFill/>
        </p:spPr>
      </p:pic>
      <p:pic>
        <p:nvPicPr>
          <p:cNvPr id="1040" name="Picture 16" descr="C:\Users\의원1\Desktop\tablue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324122" y="3621798"/>
            <a:ext cx="1453661" cy="7845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0" name="화살표: 갈매기형 수장 2">
            <a:extLst>
              <a:ext uri="{FF2B5EF4-FFF2-40B4-BE49-F238E27FC236}">
                <a16:creationId xmlns:a16="http://schemas.microsoft.com/office/drawing/2014/main" id="{C38056B9-3690-40D1-9C22-A90C54E3884A}"/>
              </a:ext>
            </a:extLst>
          </p:cNvPr>
          <p:cNvSpPr/>
          <p:nvPr/>
        </p:nvSpPr>
        <p:spPr>
          <a:xfrm>
            <a:off x="1735014" y="3839284"/>
            <a:ext cx="203200" cy="459155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D01E5C-0F4C-4520-8A64-1B5D2FDF6C4C}"/>
              </a:ext>
            </a:extLst>
          </p:cNvPr>
          <p:cNvSpPr txBox="1"/>
          <p:nvPr/>
        </p:nvSpPr>
        <p:spPr>
          <a:xfrm>
            <a:off x="1484921" y="34640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보존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D01E5C-0F4C-4520-8A64-1B5D2FDF6C4C}"/>
              </a:ext>
            </a:extLst>
          </p:cNvPr>
          <p:cNvSpPr txBox="1"/>
          <p:nvPr/>
        </p:nvSpPr>
        <p:spPr>
          <a:xfrm>
            <a:off x="4177322" y="346791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SQL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D01E5C-0F4C-4520-8A64-1B5D2FDF6C4C}"/>
              </a:ext>
            </a:extLst>
          </p:cNvPr>
          <p:cNvSpPr txBox="1"/>
          <p:nvPr/>
        </p:nvSpPr>
        <p:spPr>
          <a:xfrm>
            <a:off x="6846281" y="34874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가공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8" name="화살표: 갈매기형 수장 2">
            <a:extLst>
              <a:ext uri="{FF2B5EF4-FFF2-40B4-BE49-F238E27FC236}">
                <a16:creationId xmlns:a16="http://schemas.microsoft.com/office/drawing/2014/main" id="{C38056B9-3690-40D1-9C22-A90C54E3884A}"/>
              </a:ext>
            </a:extLst>
          </p:cNvPr>
          <p:cNvSpPr/>
          <p:nvPr/>
        </p:nvSpPr>
        <p:spPr>
          <a:xfrm>
            <a:off x="4388329" y="3851010"/>
            <a:ext cx="203200" cy="459155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화살표: 갈매기형 수장 2">
            <a:extLst>
              <a:ext uri="{FF2B5EF4-FFF2-40B4-BE49-F238E27FC236}">
                <a16:creationId xmlns:a16="http://schemas.microsoft.com/office/drawing/2014/main" id="{C38056B9-3690-40D1-9C22-A90C54E3884A}"/>
              </a:ext>
            </a:extLst>
          </p:cNvPr>
          <p:cNvSpPr/>
          <p:nvPr/>
        </p:nvSpPr>
        <p:spPr>
          <a:xfrm>
            <a:off x="7100275" y="3866637"/>
            <a:ext cx="203200" cy="459155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화살표: 갈매기형 수장 2">
            <a:extLst>
              <a:ext uri="{FF2B5EF4-FFF2-40B4-BE49-F238E27FC236}">
                <a16:creationId xmlns:a16="http://schemas.microsoft.com/office/drawing/2014/main" id="{C38056B9-3690-40D1-9C22-A90C54E3884A}"/>
              </a:ext>
            </a:extLst>
          </p:cNvPr>
          <p:cNvSpPr/>
          <p:nvPr/>
        </p:nvSpPr>
        <p:spPr>
          <a:xfrm>
            <a:off x="9847380" y="3839283"/>
            <a:ext cx="203200" cy="459155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D01E5C-0F4C-4520-8A64-1B5D2FDF6C4C}"/>
              </a:ext>
            </a:extLst>
          </p:cNvPr>
          <p:cNvSpPr txBox="1"/>
          <p:nvPr/>
        </p:nvSpPr>
        <p:spPr>
          <a:xfrm>
            <a:off x="9530865" y="34679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시각화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41" name="Picture 17" descr="C:\Users\의원1\Desktop\aw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39374" y="2407254"/>
            <a:ext cx="1080923" cy="648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16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2800767" cy="1040914"/>
            <a:chOff x="426720" y="84905"/>
            <a:chExt cx="2800767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28007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2. </a:t>
              </a:r>
              <a:r>
                <a:rPr lang="ko-KR" altLang="en-US" sz="4400" b="1" spc="-300" dirty="0">
                  <a:solidFill>
                    <a:schemeClr val="accent1">
                      <a:lumMod val="50000"/>
                    </a:schemeClr>
                  </a:solidFill>
                </a:rPr>
                <a:t>프로세싱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2297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1)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데이터 수집 및</a:t>
              </a:r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저장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9299" y="5636684"/>
            <a:ext cx="4275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Open API  / </a:t>
            </a:r>
            <a:r>
              <a:rPr lang="ko-KR" altLang="en-US" sz="1100" dirty="0"/>
              <a:t>주기 </a:t>
            </a:r>
            <a:r>
              <a:rPr lang="en-US" altLang="ko-KR" sz="1100" dirty="0"/>
              <a:t>1</a:t>
            </a:r>
            <a:r>
              <a:rPr lang="ko-KR" altLang="en-US" sz="1100" dirty="0"/>
              <a:t>일</a:t>
            </a:r>
            <a:r>
              <a:rPr lang="en-US" altLang="ko-KR" sz="1100" dirty="0"/>
              <a:t> / </a:t>
            </a:r>
            <a:r>
              <a:rPr lang="en-US" altLang="ko-KR" sz="1100" dirty="0" err="1"/>
              <a:t>DataFormat</a:t>
            </a:r>
            <a:r>
              <a:rPr lang="en-US" altLang="ko-KR" sz="1100" dirty="0"/>
              <a:t> : </a:t>
            </a:r>
            <a:r>
              <a:rPr lang="en-US" altLang="ko-KR" sz="1100" dirty="0" err="1"/>
              <a:t>json</a:t>
            </a:r>
            <a:endParaRPr lang="en-US" altLang="ko-KR" sz="1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373" y="2369600"/>
            <a:ext cx="4452394" cy="318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167" y="1499776"/>
            <a:ext cx="4164358" cy="88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10087" y="1943945"/>
            <a:ext cx="4632234" cy="386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6921661" y="3269848"/>
            <a:ext cx="4595149" cy="1383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917802" y="4793848"/>
            <a:ext cx="4595149" cy="964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292044" y="1469982"/>
            <a:ext cx="3854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Open API – </a:t>
            </a:r>
            <a:r>
              <a:rPr lang="en-US" altLang="ko-KR" sz="1600" dirty="0" err="1"/>
              <a:t>MongoDB</a:t>
            </a:r>
            <a:r>
              <a:rPr lang="en-US" altLang="ko-KR" sz="1600" dirty="0"/>
              <a:t> </a:t>
            </a:r>
            <a:r>
              <a:rPr lang="ko-KR" altLang="en-US" sz="1600" dirty="0"/>
              <a:t>저장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rot="10800000" flipV="1">
            <a:off x="4716685" y="3472404"/>
            <a:ext cx="2135529" cy="11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4716684" y="3727052"/>
            <a:ext cx="2147103" cy="5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78056" y="3148308"/>
            <a:ext cx="98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Request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272259" y="3769455"/>
            <a:ext cx="1186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2.Response</a:t>
            </a:r>
            <a:endParaRPr lang="ko-KR" altLang="en-US" sz="1200" dirty="0"/>
          </a:p>
        </p:txBody>
      </p:sp>
      <p:sp>
        <p:nvSpPr>
          <p:cNvPr id="41" name="원호 40"/>
          <p:cNvSpPr/>
          <p:nvPr/>
        </p:nvSpPr>
        <p:spPr>
          <a:xfrm rot="13431553">
            <a:off x="6757051" y="4223133"/>
            <a:ext cx="1051259" cy="10876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820854" y="4635661"/>
            <a:ext cx="208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</a:t>
            </a:r>
            <a:r>
              <a:rPr lang="en-US" altLang="ko-KR" sz="1200" b="1" dirty="0"/>
              <a:t> Database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datalake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b="1" dirty="0"/>
              <a:t>Collection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i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처리하지 않고 바로 저장</a:t>
            </a:r>
          </a:p>
        </p:txBody>
      </p:sp>
    </p:spTree>
    <p:extLst>
      <p:ext uri="{BB962C8B-B14F-4D97-AF65-F5344CB8AC3E}">
        <p14:creationId xmlns:p14="http://schemas.microsoft.com/office/powerpoint/2010/main" val="379526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2005</Words>
  <Application>Microsoft Office PowerPoint</Application>
  <PresentationFormat>와이드스크린</PresentationFormat>
  <Paragraphs>440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나눔스퀘어</vt:lpstr>
      <vt:lpstr>나눔스퀘어 Bold</vt:lpstr>
      <vt:lpstr>나눔스퀘어 ExtraBold</vt:lpstr>
      <vt:lpstr>맑은 고딕</vt:lpstr>
      <vt:lpstr>바탕</vt:lpstr>
      <vt:lpstr>한양신명조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허 재혁</cp:lastModifiedBy>
  <cp:revision>41</cp:revision>
  <dcterms:created xsi:type="dcterms:W3CDTF">2020-01-12T09:08:58Z</dcterms:created>
  <dcterms:modified xsi:type="dcterms:W3CDTF">2021-08-20T06:47:46Z</dcterms:modified>
</cp:coreProperties>
</file>